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E53DE-4BEA-420A-ADEC-5C608D4E56D0}">
  <a:tblStyle styleId="{C82E53DE-4BEA-420A-ADEC-5C608D4E56D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888" y="5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f6aafe1ef_0_1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f6aafe1e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9a5f2c482_0_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9a5f2c48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9a5f2c482_0_3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9a5f2c48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dee7c082a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dee7c08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dee7c082a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dee7c082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7a07c7b41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7a07c7b4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f6aafe1ef_0_2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f6aafe1e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07db99c29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b07db99c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07db99c29_0_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07db99c2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d7977c022_2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d7977c02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0a7de9c95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0a7de9c9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d22660a21_0_3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d22660a2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cb6a6a92e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cb6a6a9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cb6a6a92e_1_2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cb6a6a92e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cb6a6a92e_1_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cb6a6a92e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0a7de9c9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0a7de9c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cb6a6a92e_1_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cb6a6a9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7718fd04c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7718fd0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cb6a6a92e_1_3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cb6a6a92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cb6a6a92e_1_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cb6a6a92e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f61d44f4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af61d44f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d7977c022_2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d7977c022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d22660a21_0_3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d22660a2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7a07c7b41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a7a07c7b4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d6decd30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d6decd3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d6decd30e_0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d6decd3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d6decd30e_0_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d6decd30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28c168a9f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b28c168a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28c168a9f_0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b28c168a9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f6aafe1ef_0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f6aafe1e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f29e64129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f29e6412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7a07c7b41_1_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7a07c7b4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d22660a21_0_4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d22660a2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9a5f2c482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9a5f2c4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9a5f2c482_0_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9a5f2c48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9a5f2c482_0_1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9a5f2c4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55448" y="6303264"/>
            <a:ext cx="7539300" cy="871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822433"/>
              </a:buClr>
              <a:buSzPts val="2800"/>
              <a:buFont typeface="Calibri"/>
              <a:buNone/>
              <a:defRPr sz="2800" b="1" cap="none">
                <a:solidFill>
                  <a:srgbClr val="82243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194310" y="5632704"/>
            <a:ext cx="7539300" cy="6036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None/>
              <a:defRPr sz="2000" b="1">
                <a:solidFill>
                  <a:schemeClr val="dk1"/>
                </a:solidFill>
                <a:latin typeface="Calibri"/>
                <a:ea typeface="Calibri"/>
                <a:cs typeface="Calibri"/>
                <a:sym typeface="Calibri"/>
              </a:defRPr>
            </a:lvl1pPr>
            <a:lvl2pPr marL="914400" lvl="1" indent="-228600" algn="l" rtl="0">
              <a:spcBef>
                <a:spcPts val="1600"/>
              </a:spcBef>
              <a:spcAft>
                <a:spcPts val="0"/>
              </a:spcAft>
              <a:buClr>
                <a:srgbClr val="888888"/>
              </a:buClr>
              <a:buSzPts val="1800"/>
              <a:buNone/>
              <a:defRPr sz="1800">
                <a:solidFill>
                  <a:srgbClr val="888888"/>
                </a:solidFill>
              </a:defRPr>
            </a:lvl2pPr>
            <a:lvl3pPr marL="1371600" lvl="2" indent="-228600" algn="l" rtl="0">
              <a:spcBef>
                <a:spcPts val="1600"/>
              </a:spcBef>
              <a:spcAft>
                <a:spcPts val="0"/>
              </a:spcAft>
              <a:buClr>
                <a:srgbClr val="888888"/>
              </a:buClr>
              <a:buSzPts val="1600"/>
              <a:buNone/>
              <a:defRPr sz="1600">
                <a:solidFill>
                  <a:srgbClr val="888888"/>
                </a:solidFill>
              </a:defRPr>
            </a:lvl3pPr>
            <a:lvl4pPr marL="1828800" lvl="3" indent="-228600" algn="l" rtl="0">
              <a:spcBef>
                <a:spcPts val="1600"/>
              </a:spcBef>
              <a:spcAft>
                <a:spcPts val="0"/>
              </a:spcAft>
              <a:buClr>
                <a:srgbClr val="888888"/>
              </a:buClr>
              <a:buSzPts val="1400"/>
              <a:buNone/>
              <a:defRPr sz="1400">
                <a:solidFill>
                  <a:srgbClr val="888888"/>
                </a:solidFill>
              </a:defRPr>
            </a:lvl4pPr>
            <a:lvl5pPr marL="2286000" lvl="4" indent="-228600" algn="l" rtl="0">
              <a:spcBef>
                <a:spcPts val="1600"/>
              </a:spcBef>
              <a:spcAft>
                <a:spcPts val="0"/>
              </a:spcAft>
              <a:buClr>
                <a:srgbClr val="888888"/>
              </a:buClr>
              <a:buSzPts val="1400"/>
              <a:buNone/>
              <a:defRPr sz="1400">
                <a:solidFill>
                  <a:srgbClr val="888888"/>
                </a:solidFill>
              </a:defRPr>
            </a:lvl5pPr>
            <a:lvl6pPr marL="2743200" lvl="5" indent="-228600" algn="l" rtl="0">
              <a:spcBef>
                <a:spcPts val="1600"/>
              </a:spcBef>
              <a:spcAft>
                <a:spcPts val="0"/>
              </a:spcAft>
              <a:buClr>
                <a:srgbClr val="888888"/>
              </a:buClr>
              <a:buSzPts val="1400"/>
              <a:buNone/>
              <a:defRPr sz="1400">
                <a:solidFill>
                  <a:srgbClr val="888888"/>
                </a:solidFill>
              </a:defRPr>
            </a:lvl6pPr>
            <a:lvl7pPr marL="3200400" lvl="6" indent="-228600" algn="l" rtl="0">
              <a:spcBef>
                <a:spcPts val="1600"/>
              </a:spcBef>
              <a:spcAft>
                <a:spcPts val="0"/>
              </a:spcAft>
              <a:buClr>
                <a:srgbClr val="888888"/>
              </a:buClr>
              <a:buSzPts val="1400"/>
              <a:buNone/>
              <a:defRPr sz="1400">
                <a:solidFill>
                  <a:srgbClr val="888888"/>
                </a:solidFill>
              </a:defRPr>
            </a:lvl7pPr>
            <a:lvl8pPr marL="3657600" lvl="7" indent="-228600" algn="l" rtl="0">
              <a:spcBef>
                <a:spcPts val="1600"/>
              </a:spcBef>
              <a:spcAft>
                <a:spcPts val="0"/>
              </a:spcAft>
              <a:buClr>
                <a:srgbClr val="888888"/>
              </a:buClr>
              <a:buSzPts val="1400"/>
              <a:buNone/>
              <a:defRPr sz="1400">
                <a:solidFill>
                  <a:srgbClr val="888888"/>
                </a:solidFill>
              </a:defRPr>
            </a:lvl8pPr>
            <a:lvl9pPr marL="4114800" lvl="8" indent="-228600" algn="l" rtl="0">
              <a:spcBef>
                <a:spcPts val="1600"/>
              </a:spcBef>
              <a:spcAft>
                <a:spcPts val="1600"/>
              </a:spcAft>
              <a:buClr>
                <a:srgbClr val="888888"/>
              </a:buClr>
              <a:buSzPts val="1400"/>
              <a:buNone/>
              <a:defRPr sz="1400">
                <a:solidFill>
                  <a:srgbClr val="888888"/>
                </a:solidFill>
              </a:defRPr>
            </a:lvl9pPr>
          </a:lstStyle>
          <a:p>
            <a:endParaRPr/>
          </a:p>
        </p:txBody>
      </p:sp>
      <p:pic>
        <p:nvPicPr>
          <p:cNvPr id="54" name="Google Shape;54;p13" descr="http://communications.lafayette.edu/files/2013/10/LAF_logo_w_seal_color.jpg"/>
          <p:cNvPicPr preferRelativeResize="0"/>
          <p:nvPr/>
        </p:nvPicPr>
        <p:blipFill rotWithShape="1">
          <a:blip r:embed="rId2">
            <a:alphaModFix/>
          </a:blip>
          <a:srcRect/>
          <a:stretch/>
        </p:blipFill>
        <p:spPr>
          <a:xfrm>
            <a:off x="2277313" y="1609344"/>
            <a:ext cx="2419160" cy="1334729"/>
          </a:xfrm>
          <a:prstGeom prst="rect">
            <a:avLst/>
          </a:prstGeom>
          <a:noFill/>
          <a:ln>
            <a:noFill/>
          </a:ln>
        </p:spPr>
      </p:pic>
      <p:cxnSp>
        <p:nvCxnSpPr>
          <p:cNvPr id="55" name="Google Shape;55;p13"/>
          <p:cNvCxnSpPr/>
          <p:nvPr/>
        </p:nvCxnSpPr>
        <p:spPr>
          <a:xfrm>
            <a:off x="194310" y="6293343"/>
            <a:ext cx="7383900" cy="0"/>
          </a:xfrm>
          <a:prstGeom prst="straightConnector1">
            <a:avLst/>
          </a:prstGeom>
          <a:noFill/>
          <a:ln w="9525" cap="flat" cmpd="sng">
            <a:solidFill>
              <a:srgbClr val="822433"/>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p:nvPr/>
        </p:nvSpPr>
        <p:spPr>
          <a:xfrm>
            <a:off x="450800" y="450800"/>
            <a:ext cx="6874500" cy="9156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450800" y="450800"/>
            <a:ext cx="6874500" cy="9156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4"/>
          <p:cNvPicPr preferRelativeResize="0"/>
          <p:nvPr/>
        </p:nvPicPr>
        <p:blipFill>
          <a:blip r:embed="rId3">
            <a:alphaModFix/>
          </a:blip>
          <a:stretch>
            <a:fillRect/>
          </a:stretch>
        </p:blipFill>
        <p:spPr>
          <a:xfrm>
            <a:off x="1901309" y="3068238"/>
            <a:ext cx="3973490" cy="2981201"/>
          </a:xfrm>
          <a:prstGeom prst="rect">
            <a:avLst/>
          </a:prstGeom>
          <a:noFill/>
          <a:ln w="9525" cap="flat" cmpd="sng">
            <a:solidFill>
              <a:srgbClr val="38761D"/>
            </a:solidFill>
            <a:prstDash val="solid"/>
            <a:round/>
            <a:headEnd type="none" w="sm" len="sm"/>
            <a:tailEnd type="none" w="sm" len="sm"/>
          </a:ln>
          <a:effectLst>
            <a:outerShdw blurRad="57150" dist="19050" dir="5400000" algn="bl" rotWithShape="0">
              <a:srgbClr val="000000">
                <a:alpha val="50000"/>
              </a:srgbClr>
            </a:outerShdw>
          </a:effectLst>
        </p:spPr>
      </p:pic>
      <p:pic>
        <p:nvPicPr>
          <p:cNvPr id="62" name="Google Shape;62;p14"/>
          <p:cNvPicPr preferRelativeResize="0"/>
          <p:nvPr/>
        </p:nvPicPr>
        <p:blipFill>
          <a:blip r:embed="rId4">
            <a:alphaModFix/>
          </a:blip>
          <a:stretch>
            <a:fillRect/>
          </a:stretch>
        </p:blipFill>
        <p:spPr>
          <a:xfrm>
            <a:off x="1899450" y="6157518"/>
            <a:ext cx="3973500" cy="2992282"/>
          </a:xfrm>
          <a:prstGeom prst="rect">
            <a:avLst/>
          </a:prstGeom>
          <a:noFill/>
          <a:ln w="9525" cap="flat" cmpd="sng">
            <a:solidFill>
              <a:srgbClr val="38761D"/>
            </a:solidFill>
            <a:prstDash val="solid"/>
            <a:round/>
            <a:headEnd type="none" w="sm" len="sm"/>
            <a:tailEnd type="none" w="sm" len="sm"/>
          </a:ln>
          <a:effectLst>
            <a:outerShdw blurRad="57150" dist="19050" dir="5400000" algn="bl" rotWithShape="0">
              <a:srgbClr val="000000">
                <a:alpha val="50000"/>
              </a:srgbClr>
            </a:outerShdw>
          </a:effectLst>
        </p:spPr>
      </p:pic>
      <p:sp>
        <p:nvSpPr>
          <p:cNvPr id="63" name="Google Shape;63;p14"/>
          <p:cNvSpPr txBox="1">
            <a:spLocks noGrp="1"/>
          </p:cNvSpPr>
          <p:nvPr>
            <p:ph type="title"/>
          </p:nvPr>
        </p:nvSpPr>
        <p:spPr>
          <a:xfrm>
            <a:off x="266750" y="1395298"/>
            <a:ext cx="7242600" cy="14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b="1" u="sng"/>
          </a:p>
          <a:p>
            <a:pPr marL="0" lvl="0" indent="0" algn="ctr" rtl="0">
              <a:spcBef>
                <a:spcPts val="0"/>
              </a:spcBef>
              <a:spcAft>
                <a:spcPts val="0"/>
              </a:spcAft>
              <a:buNone/>
            </a:pPr>
            <a:r>
              <a:rPr lang="en" sz="2400"/>
              <a:t>Findings of the Common Course of Study Review</a:t>
            </a:r>
            <a:endParaRPr sz="2400"/>
          </a:p>
          <a:p>
            <a:pPr marL="0" lvl="0" indent="0" algn="ctr" rtl="0">
              <a:spcBef>
                <a:spcPts val="0"/>
              </a:spcBef>
              <a:spcAft>
                <a:spcPts val="0"/>
              </a:spcAft>
              <a:buNone/>
            </a:pPr>
            <a:r>
              <a:rPr lang="en" sz="2400"/>
              <a:t>September 2019 - December 2020</a:t>
            </a:r>
            <a:endParaRPr sz="2400"/>
          </a:p>
          <a:p>
            <a:pPr marL="0" lvl="0" indent="0" algn="ctr" rtl="0">
              <a:spcBef>
                <a:spcPts val="0"/>
              </a:spcBef>
              <a:spcAft>
                <a:spcPts val="0"/>
              </a:spcAft>
              <a:buNone/>
            </a:pPr>
            <a:r>
              <a:rPr lang="en" sz="1800"/>
              <a:t>(Updated January 2021)</a:t>
            </a:r>
            <a:endParaRPr sz="1800"/>
          </a:p>
          <a:p>
            <a:pPr marL="0" lvl="0" indent="0" algn="ctr" rtl="0">
              <a:spcBef>
                <a:spcPts val="0"/>
              </a:spcBef>
              <a:spcAft>
                <a:spcPts val="0"/>
              </a:spcAft>
              <a:buNone/>
            </a:pPr>
            <a:endParaRPr b="1" u="sng"/>
          </a:p>
        </p:txBody>
      </p:sp>
      <p:pic>
        <p:nvPicPr>
          <p:cNvPr id="64" name="Google Shape;64;p14"/>
          <p:cNvPicPr preferRelativeResize="0"/>
          <p:nvPr/>
        </p:nvPicPr>
        <p:blipFill>
          <a:blip r:embed="rId5">
            <a:alphaModFix/>
          </a:blip>
          <a:stretch>
            <a:fillRect/>
          </a:stretch>
        </p:blipFill>
        <p:spPr>
          <a:xfrm>
            <a:off x="2752725" y="832175"/>
            <a:ext cx="2266950" cy="819150"/>
          </a:xfrm>
          <a:prstGeom prst="rect">
            <a:avLst/>
          </a:prstGeom>
          <a:noFill/>
          <a:ln>
            <a:noFill/>
          </a:ln>
        </p:spPr>
      </p:pic>
      <p:sp>
        <p:nvSpPr>
          <p:cNvPr id="65" name="Google Shape;65;p14"/>
          <p:cNvSpPr txBox="1"/>
          <p:nvPr/>
        </p:nvSpPr>
        <p:spPr>
          <a:xfrm>
            <a:off x="2290200" y="9257850"/>
            <a:ext cx="3192000" cy="2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Word cloud: Jason Simms via distantReader</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264900" y="735523"/>
            <a:ext cx="7242600" cy="6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Completion of NS 2 or STSC by Major Division</a:t>
            </a:r>
            <a:endParaRPr sz="2400"/>
          </a:p>
        </p:txBody>
      </p:sp>
      <p:pic>
        <p:nvPicPr>
          <p:cNvPr id="135" name="Google Shape;135;p23"/>
          <p:cNvPicPr preferRelativeResize="0"/>
          <p:nvPr/>
        </p:nvPicPr>
        <p:blipFill>
          <a:blip r:embed="rId3">
            <a:alphaModFix/>
          </a:blip>
          <a:stretch>
            <a:fillRect/>
          </a:stretch>
        </p:blipFill>
        <p:spPr>
          <a:xfrm>
            <a:off x="1325875" y="1527662"/>
            <a:ext cx="4782775" cy="3540851"/>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36" name="Google Shape;136;p23"/>
          <p:cNvPicPr preferRelativeResize="0"/>
          <p:nvPr/>
        </p:nvPicPr>
        <p:blipFill>
          <a:blip r:embed="rId4">
            <a:alphaModFix/>
          </a:blip>
          <a:stretch>
            <a:fillRect/>
          </a:stretch>
        </p:blipFill>
        <p:spPr>
          <a:xfrm>
            <a:off x="1325875" y="5247663"/>
            <a:ext cx="4782775" cy="3587088"/>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137" name="Google Shape;137;p23"/>
          <p:cNvSpPr txBox="1"/>
          <p:nvPr/>
        </p:nvSpPr>
        <p:spPr>
          <a:xfrm>
            <a:off x="802200" y="8753150"/>
            <a:ext cx="6168000" cy="7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1 = fall 1st year,  6 = fall sophomore year, 11 = fall junior year, 16 = fall senior year</a:t>
            </a:r>
            <a:endParaRPr sz="1200"/>
          </a:p>
          <a:p>
            <a:pPr marL="0" lvl="0" indent="0" algn="l" rtl="0">
              <a:spcBef>
                <a:spcPts val="0"/>
              </a:spcBef>
              <a:spcAft>
                <a:spcPts val="0"/>
              </a:spcAft>
              <a:buNone/>
            </a:pPr>
            <a:r>
              <a:rPr lang="en" sz="1200"/>
              <a:t>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264900" y="682923"/>
            <a:ext cx="7242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Takeaways from NS 2 and STSC</a:t>
            </a:r>
            <a:endParaRPr sz="2400"/>
          </a:p>
        </p:txBody>
      </p:sp>
      <p:sp>
        <p:nvSpPr>
          <p:cNvPr id="143" name="Google Shape;143;p24"/>
          <p:cNvSpPr txBox="1">
            <a:spLocks noGrp="1"/>
          </p:cNvSpPr>
          <p:nvPr>
            <p:ph type="body" idx="1"/>
          </p:nvPr>
        </p:nvSpPr>
        <p:spPr>
          <a:xfrm>
            <a:off x="979550" y="2234925"/>
            <a:ext cx="5813400" cy="395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SS and H majors delay taking a second NS course. Only 50% have taken the second course by the end of junior year.</a:t>
            </a:r>
            <a:endParaRPr sz="1200"/>
          </a:p>
          <a:p>
            <a:pPr marL="914400" lvl="0" indent="0" algn="l" rtl="0">
              <a:spcBef>
                <a:spcPts val="1600"/>
              </a:spcBef>
              <a:spcAft>
                <a:spcPts val="0"/>
              </a:spcAft>
              <a:buNone/>
            </a:pPr>
            <a:endParaRPr sz="1200"/>
          </a:p>
          <a:p>
            <a:pPr marL="457200" lvl="0" indent="-304800" algn="l" rtl="0">
              <a:spcBef>
                <a:spcPts val="1600"/>
              </a:spcBef>
              <a:spcAft>
                <a:spcPts val="0"/>
              </a:spcAft>
              <a:buSzPts val="1200"/>
              <a:buChar char="●"/>
            </a:pPr>
            <a:r>
              <a:rPr lang="en" sz="1200"/>
              <a:t>The percentage of students taking a NS 2 rises to almost 60% by the senior year, but the remaining students take an STSC.</a:t>
            </a:r>
            <a:br>
              <a:rPr lang="en" sz="1200"/>
            </a:br>
            <a:endParaRPr sz="1200"/>
          </a:p>
          <a:p>
            <a:pPr marL="914400" lvl="1" indent="-304800" algn="l" rtl="0">
              <a:spcBef>
                <a:spcPts val="0"/>
              </a:spcBef>
              <a:spcAft>
                <a:spcPts val="0"/>
              </a:spcAft>
              <a:buSzPts val="1200"/>
              <a:buChar char="○"/>
            </a:pPr>
            <a:r>
              <a:rPr lang="en" sz="1200"/>
              <a:t>20% of H and SS majors have taken an STSC by the end of the fall semester of senior year.</a:t>
            </a:r>
            <a:br>
              <a:rPr lang="en" sz="1200"/>
            </a:br>
            <a:endParaRPr sz="1200"/>
          </a:p>
          <a:p>
            <a:pPr marL="914400" lvl="1" indent="-304800" algn="l" rtl="0">
              <a:spcBef>
                <a:spcPts val="0"/>
              </a:spcBef>
              <a:spcAft>
                <a:spcPts val="0"/>
              </a:spcAft>
              <a:buSzPts val="1200"/>
              <a:buChar char="○"/>
            </a:pPr>
            <a:r>
              <a:rPr lang="en" sz="1200"/>
              <a:t>This percentage rises to 30% by end of senior year.</a:t>
            </a:r>
            <a:endParaRPr sz="1200"/>
          </a:p>
          <a:p>
            <a:pPr marL="0" lvl="0" indent="0" algn="l" rtl="0">
              <a:spcBef>
                <a:spcPts val="1600"/>
              </a:spcBef>
              <a:spcAft>
                <a:spcPts val="1600"/>
              </a:spcAft>
              <a:buNone/>
            </a:pP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64900" y="710448"/>
            <a:ext cx="7242600" cy="6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Completion of HUM and SS by Major Division</a:t>
            </a:r>
            <a:endParaRPr sz="2400"/>
          </a:p>
        </p:txBody>
      </p:sp>
      <p:pic>
        <p:nvPicPr>
          <p:cNvPr id="149" name="Google Shape;149;p25"/>
          <p:cNvPicPr preferRelativeResize="0"/>
          <p:nvPr/>
        </p:nvPicPr>
        <p:blipFill>
          <a:blip r:embed="rId3">
            <a:alphaModFix/>
          </a:blip>
          <a:stretch>
            <a:fillRect/>
          </a:stretch>
        </p:blipFill>
        <p:spPr>
          <a:xfrm>
            <a:off x="1484412" y="5247100"/>
            <a:ext cx="4413533" cy="331015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50" name="Google Shape;150;p25"/>
          <p:cNvPicPr preferRelativeResize="0"/>
          <p:nvPr/>
        </p:nvPicPr>
        <p:blipFill>
          <a:blip r:embed="rId4">
            <a:alphaModFix/>
          </a:blip>
          <a:stretch>
            <a:fillRect/>
          </a:stretch>
        </p:blipFill>
        <p:spPr>
          <a:xfrm>
            <a:off x="1484425" y="1820375"/>
            <a:ext cx="4413500" cy="331015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151" name="Google Shape;151;p25"/>
          <p:cNvSpPr txBox="1"/>
          <p:nvPr/>
        </p:nvSpPr>
        <p:spPr>
          <a:xfrm>
            <a:off x="607175" y="8696000"/>
            <a:ext cx="6168000" cy="7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1 = fall 1st year,  6 = fall sophomore year, 11 = fall junior year, 16 = fall senior year</a:t>
            </a:r>
            <a:endParaRPr sz="1200"/>
          </a:p>
          <a:p>
            <a:pPr marL="0" lvl="0" indent="0" algn="l" rtl="0">
              <a:spcBef>
                <a:spcPts val="0"/>
              </a:spcBef>
              <a:spcAft>
                <a:spcPts val="0"/>
              </a:spcAft>
              <a:buNone/>
            </a:pPr>
            <a:r>
              <a:rPr lang="en" sz="1200"/>
              <a:t>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264950" y="754623"/>
            <a:ext cx="7242600" cy="6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Takeaways from HUM and SS</a:t>
            </a:r>
            <a:endParaRPr sz="2400"/>
          </a:p>
        </p:txBody>
      </p:sp>
      <p:sp>
        <p:nvSpPr>
          <p:cNvPr id="157" name="Google Shape;157;p26"/>
          <p:cNvSpPr txBox="1">
            <a:spLocks noGrp="1"/>
          </p:cNvSpPr>
          <p:nvPr>
            <p:ph type="body" idx="1"/>
          </p:nvPr>
        </p:nvSpPr>
        <p:spPr>
          <a:xfrm>
            <a:off x="985249" y="2225550"/>
            <a:ext cx="5802000" cy="6681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NS and E majors take longer to complete these requirements.</a:t>
            </a:r>
            <a:br>
              <a:rPr lang="en" sz="1200"/>
            </a:br>
            <a:endParaRPr sz="1200"/>
          </a:p>
          <a:p>
            <a:pPr marL="914400" lvl="1" indent="-304800" algn="l" rtl="0">
              <a:spcBef>
                <a:spcPts val="0"/>
              </a:spcBef>
              <a:spcAft>
                <a:spcPts val="0"/>
              </a:spcAft>
              <a:buSzPts val="1200"/>
              <a:buChar char="○"/>
            </a:pPr>
            <a:r>
              <a:rPr lang="en" sz="1200"/>
              <a:t>SS is completed by 70% of E and 85% of NS majors by the end of the first semester of sophomore year.</a:t>
            </a:r>
            <a:br>
              <a:rPr lang="en" sz="1200"/>
            </a:br>
            <a:endParaRPr sz="1200"/>
          </a:p>
          <a:p>
            <a:pPr marL="914400" lvl="1" indent="-304800" algn="l" rtl="0">
              <a:spcBef>
                <a:spcPts val="0"/>
              </a:spcBef>
              <a:spcAft>
                <a:spcPts val="0"/>
              </a:spcAft>
              <a:buSzPts val="1200"/>
              <a:buChar char="○"/>
            </a:pPr>
            <a:r>
              <a:rPr lang="en" sz="1200"/>
              <a:t>HUM is completed by 80% of E and 85% of NS majors by the end of the first semester of sophomore year.</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124797" y="-4"/>
            <a:ext cx="76476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How Many Courses at Lafayette Have</a:t>
            </a:r>
            <a:endParaRPr sz="2400"/>
          </a:p>
          <a:p>
            <a:pPr marL="0" lvl="0" indent="0" algn="ctr" rtl="0">
              <a:spcBef>
                <a:spcPts val="0"/>
              </a:spcBef>
              <a:spcAft>
                <a:spcPts val="0"/>
              </a:spcAft>
              <a:buNone/>
            </a:pPr>
            <a:r>
              <a:rPr lang="en" sz="2400"/>
              <a:t>Multiple Attributes?</a:t>
            </a:r>
            <a:endParaRPr sz="2400"/>
          </a:p>
          <a:p>
            <a:pPr marL="0" lvl="0" indent="0" algn="ctr" rtl="0">
              <a:spcBef>
                <a:spcPts val="0"/>
              </a:spcBef>
              <a:spcAft>
                <a:spcPts val="0"/>
              </a:spcAft>
              <a:buNone/>
            </a:pPr>
            <a:endParaRPr sz="2400"/>
          </a:p>
        </p:txBody>
      </p:sp>
      <p:graphicFrame>
        <p:nvGraphicFramePr>
          <p:cNvPr id="163" name="Google Shape;163;p27"/>
          <p:cNvGraphicFramePr/>
          <p:nvPr/>
        </p:nvGraphicFramePr>
        <p:xfrm>
          <a:off x="1444915" y="2070607"/>
          <a:ext cx="3000000" cy="3000000"/>
        </p:xfrm>
        <a:graphic>
          <a:graphicData uri="http://schemas.openxmlformats.org/drawingml/2006/table">
            <a:tbl>
              <a:tblPr>
                <a:noFill/>
                <a:tableStyleId>{C82E53DE-4BEA-420A-ADEC-5C608D4E56D0}</a:tableStyleId>
              </a:tblPr>
              <a:tblGrid>
                <a:gridCol w="2336125">
                  <a:extLst>
                    <a:ext uri="{9D8B030D-6E8A-4147-A177-3AD203B41FA5}">
                      <a16:colId xmlns:a16="http://schemas.microsoft.com/office/drawing/2014/main" val="20000"/>
                    </a:ext>
                  </a:extLst>
                </a:gridCol>
                <a:gridCol w="2546425">
                  <a:extLst>
                    <a:ext uri="{9D8B030D-6E8A-4147-A177-3AD203B41FA5}">
                      <a16:colId xmlns:a16="http://schemas.microsoft.com/office/drawing/2014/main" val="20001"/>
                    </a:ext>
                  </a:extLst>
                </a:gridCol>
              </a:tblGrid>
              <a:tr h="0">
                <a:tc>
                  <a:txBody>
                    <a:bodyPr/>
                    <a:lstStyle/>
                    <a:p>
                      <a:pPr marL="0" lvl="0" indent="0" algn="l" rtl="0">
                        <a:lnSpc>
                          <a:spcPct val="115000"/>
                        </a:lnSpc>
                        <a:spcBef>
                          <a:spcPts val="0"/>
                        </a:spcBef>
                        <a:spcAft>
                          <a:spcPts val="0"/>
                        </a:spcAft>
                        <a:buNone/>
                      </a:pPr>
                      <a:r>
                        <a:rPr lang="en" sz="2000" b="1">
                          <a:latin typeface="Calibri"/>
                          <a:ea typeface="Calibri"/>
                          <a:cs typeface="Calibri"/>
                          <a:sym typeface="Calibri"/>
                        </a:rPr>
                        <a:t>Number of Attributes</a:t>
                      </a:r>
                      <a:endParaRPr sz="2000" b="1">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Calibri"/>
                          <a:ea typeface="Calibri"/>
                          <a:cs typeface="Calibri"/>
                          <a:sym typeface="Calibri"/>
                        </a:rPr>
                        <a:t>Number of Courses*</a:t>
                      </a:r>
                      <a:endParaRPr sz="2000" b="1">
                        <a:latin typeface="Calibri"/>
                        <a:ea typeface="Calibri"/>
                        <a:cs typeface="Calibri"/>
                        <a:sym typeface="Calibri"/>
                      </a:endParaRPr>
                    </a:p>
                    <a:p>
                      <a:pPr marL="0" lvl="0" indent="0" algn="ctr" rtl="0">
                        <a:lnSpc>
                          <a:spcPct val="115000"/>
                        </a:lnSpc>
                        <a:spcBef>
                          <a:spcPts val="0"/>
                        </a:spcBef>
                        <a:spcAft>
                          <a:spcPts val="0"/>
                        </a:spcAft>
                        <a:buNone/>
                      </a:pPr>
                      <a:r>
                        <a:rPr lang="en" sz="2000" b="1">
                          <a:latin typeface="Calibri"/>
                          <a:ea typeface="Calibri"/>
                          <a:cs typeface="Calibri"/>
                          <a:sym typeface="Calibri"/>
                        </a:rPr>
                        <a:t>N=621</a:t>
                      </a:r>
                      <a:endParaRPr sz="2000" b="1">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5</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3</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4</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22</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3</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62</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2</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147</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1</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a:latin typeface="Calibri"/>
                          <a:ea typeface="Calibri"/>
                          <a:cs typeface="Calibri"/>
                          <a:sym typeface="Calibri"/>
                        </a:rPr>
                        <a:t>387</a:t>
                      </a:r>
                      <a:endParaRPr sz="2000">
                        <a:latin typeface="Calibri"/>
                        <a:ea typeface="Calibri"/>
                        <a:cs typeface="Calibri"/>
                        <a:sym typeface="Calibri"/>
                      </a:endParaRPr>
                    </a:p>
                  </a:txBody>
                  <a:tcPr marL="24300" marR="24300" marT="178775" marB="17877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4" name="Google Shape;164;p27"/>
          <p:cNvSpPr txBox="1"/>
          <p:nvPr/>
        </p:nvSpPr>
        <p:spPr>
          <a:xfrm>
            <a:off x="927300" y="6781800"/>
            <a:ext cx="5917800" cy="18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 Courses offered between Fall 2012 and Spring 2018</a:t>
            </a:r>
            <a:endParaRPr sz="1200"/>
          </a:p>
          <a:p>
            <a:pPr marL="0" lvl="0" indent="0" algn="l" rtl="0">
              <a:spcBef>
                <a:spcPts val="0"/>
              </a:spcBef>
              <a:spcAft>
                <a:spcPts val="0"/>
              </a:spcAft>
              <a:buNone/>
            </a:pPr>
            <a:endParaRPr sz="1200"/>
          </a:p>
          <a:p>
            <a:pPr marL="457200" lvl="0" indent="0" algn="l" rtl="0">
              <a:spcBef>
                <a:spcPts val="0"/>
              </a:spcBef>
              <a:spcAft>
                <a:spcPts val="0"/>
              </a:spcAft>
              <a:buNone/>
            </a:pPr>
            <a:endParaRPr sz="1200"/>
          </a:p>
          <a:p>
            <a:pPr marL="457200" lvl="0" indent="-304800" algn="l" rtl="0">
              <a:spcBef>
                <a:spcPts val="0"/>
              </a:spcBef>
              <a:spcAft>
                <a:spcPts val="0"/>
              </a:spcAft>
              <a:buSzPts val="1200"/>
              <a:buChar char="●"/>
            </a:pPr>
            <a:r>
              <a:rPr lang="en" sz="1200"/>
              <a:t>Note that courses that have 1 attribute include H,SS, etc. (divisional attributes).</a:t>
            </a:r>
            <a:endParaRPr sz="1200"/>
          </a:p>
          <a:p>
            <a:pPr marL="457200" lvl="0" indent="0" algn="l" rtl="0">
              <a:spcBef>
                <a:spcPts val="0"/>
              </a:spcBef>
              <a:spcAft>
                <a:spcPts val="0"/>
              </a:spcAft>
              <a:buNone/>
            </a:pPr>
            <a:endParaRPr sz="1200"/>
          </a:p>
          <a:p>
            <a:pPr marL="457200" lvl="0" indent="0" algn="l" rtl="0">
              <a:spcBef>
                <a:spcPts val="0"/>
              </a:spcBef>
              <a:spcAft>
                <a:spcPts val="0"/>
              </a:spcAft>
              <a:buNone/>
            </a:pPr>
            <a:endParaRPr sz="1200"/>
          </a:p>
          <a:p>
            <a:pPr marL="457200" lvl="0" indent="-304800" algn="l" rtl="0">
              <a:spcBef>
                <a:spcPts val="0"/>
              </a:spcBef>
              <a:spcAft>
                <a:spcPts val="0"/>
              </a:spcAft>
              <a:buSzPts val="1200"/>
              <a:buChar char="●"/>
            </a:pPr>
            <a:r>
              <a:rPr lang="en" sz="1200"/>
              <a:t>25 courses across the sample have 4 or more attributes.</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255450" y="908473"/>
            <a:ext cx="7242600" cy="53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Focused Conversations</a:t>
            </a:r>
            <a:endParaRPr sz="2400"/>
          </a:p>
        </p:txBody>
      </p:sp>
      <p:sp>
        <p:nvSpPr>
          <p:cNvPr id="170" name="Google Shape;170;p28"/>
          <p:cNvSpPr txBox="1">
            <a:spLocks noGrp="1"/>
          </p:cNvSpPr>
          <p:nvPr>
            <p:ph type="body" idx="1"/>
          </p:nvPr>
        </p:nvSpPr>
        <p:spPr>
          <a:xfrm>
            <a:off x="630450" y="1837775"/>
            <a:ext cx="6419100" cy="66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How to Read the Following Slides</a:t>
            </a:r>
            <a:endParaRPr>
              <a:solidFill>
                <a:schemeClr val="dk1"/>
              </a:solidFill>
            </a:endParaRPr>
          </a:p>
          <a:p>
            <a:pPr marL="0" lvl="0" indent="457200" algn="l" rtl="0">
              <a:spcBef>
                <a:spcPts val="1000"/>
              </a:spcBef>
              <a:spcAft>
                <a:spcPts val="0"/>
              </a:spcAft>
              <a:buNone/>
            </a:pPr>
            <a:endParaRPr sz="1200">
              <a:solidFill>
                <a:schemeClr val="dk1"/>
              </a:solidFill>
            </a:endParaRPr>
          </a:p>
          <a:p>
            <a:pPr marL="457200" lvl="0" indent="-304800" algn="l" rtl="0">
              <a:spcBef>
                <a:spcPts val="1000"/>
              </a:spcBef>
              <a:spcAft>
                <a:spcPts val="0"/>
              </a:spcAft>
              <a:buClr>
                <a:schemeClr val="dk1"/>
              </a:buClr>
              <a:buSzPts val="1200"/>
              <a:buAutoNum type="arabicPeriod"/>
            </a:pPr>
            <a:r>
              <a:rPr lang="en" sz="1200">
                <a:solidFill>
                  <a:schemeClr val="dk1"/>
                </a:solidFill>
              </a:rPr>
              <a:t>The information on the slides is selective. Each slide only shows three issues that were prominent among a larger number of topics that were discussed. The Steering Committee has fuller notes from the meetings.</a:t>
            </a:r>
            <a:endParaRPr sz="1200">
              <a:solidFill>
                <a:schemeClr val="dk1"/>
              </a:solidFill>
            </a:endParaRPr>
          </a:p>
          <a:p>
            <a:pPr marL="0" lvl="0" indent="0" algn="l" rtl="0">
              <a:spcBef>
                <a:spcPts val="1000"/>
              </a:spcBef>
              <a:spcAft>
                <a:spcPts val="0"/>
              </a:spcAft>
              <a:buNone/>
            </a:pPr>
            <a:endParaRPr sz="1200">
              <a:solidFill>
                <a:schemeClr val="dk1"/>
              </a:solidFill>
            </a:endParaRPr>
          </a:p>
          <a:p>
            <a:pPr marL="457200" lvl="0" indent="-304800" algn="l" rtl="0">
              <a:spcBef>
                <a:spcPts val="1000"/>
              </a:spcBef>
              <a:spcAft>
                <a:spcPts val="0"/>
              </a:spcAft>
              <a:buClr>
                <a:schemeClr val="dk1"/>
              </a:buClr>
              <a:buSzPts val="1200"/>
              <a:buAutoNum type="arabicPeriod"/>
            </a:pPr>
            <a:r>
              <a:rPr lang="en" sz="1200">
                <a:solidFill>
                  <a:schemeClr val="dk1"/>
                </a:solidFill>
              </a:rPr>
              <a:t>Critical remarks are overrepresented on these slides. Participants in the focus conversations had positive things to say about the CCS as well. But for the purpose of providing impulses for future discussion, more space has been allotted on the slides to possible areas of improvement in the CCS.</a:t>
            </a:r>
            <a:endParaRPr sz="1200">
              <a:solidFill>
                <a:schemeClr val="dk1"/>
              </a:solidFill>
            </a:endParaRPr>
          </a:p>
          <a:p>
            <a:pPr marL="457200" lvl="0" indent="0" algn="l" rtl="0">
              <a:spcBef>
                <a:spcPts val="1000"/>
              </a:spcBef>
              <a:spcAft>
                <a:spcPts val="0"/>
              </a:spcAft>
              <a:buNone/>
            </a:pPr>
            <a:endParaRPr sz="1200">
              <a:solidFill>
                <a:schemeClr val="dk1"/>
              </a:solidFill>
            </a:endParaRPr>
          </a:p>
          <a:p>
            <a:pPr marL="457200" lvl="0" indent="-304800" algn="l" rtl="0">
              <a:spcBef>
                <a:spcPts val="1000"/>
              </a:spcBef>
              <a:spcAft>
                <a:spcPts val="0"/>
              </a:spcAft>
              <a:buClr>
                <a:schemeClr val="dk1"/>
              </a:buClr>
              <a:buSzPts val="1200"/>
              <a:buAutoNum type="arabicPeriod"/>
            </a:pPr>
            <a:r>
              <a:rPr lang="en" sz="1200">
                <a:solidFill>
                  <a:schemeClr val="dk1"/>
                </a:solidFill>
              </a:rPr>
              <a:t>The observations and opinions reflected on the slides are those of the focus groups.  </a:t>
            </a:r>
            <a:endParaRPr sz="1200">
              <a:solidFill>
                <a:schemeClr val="dk1"/>
              </a:solidFill>
            </a:endParaRPr>
          </a:p>
          <a:p>
            <a:pPr marL="0" lvl="0" indent="0" algn="l" rtl="0">
              <a:spcBef>
                <a:spcPts val="1000"/>
              </a:spcBef>
              <a:spcAft>
                <a:spcPts val="0"/>
              </a:spcAft>
              <a:buNone/>
            </a:pPr>
            <a:endParaRPr/>
          </a:p>
          <a:p>
            <a:pPr marL="0" lvl="0" indent="0" algn="l" rtl="0">
              <a:spcBef>
                <a:spcPts val="1600"/>
              </a:spcBef>
              <a:spcAft>
                <a:spcPts val="0"/>
              </a:spcAft>
              <a:buNone/>
            </a:pPr>
            <a:endParaRPr sz="1100">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260950" y="118448"/>
            <a:ext cx="7242600"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a:t>
            </a:r>
            <a:br>
              <a:rPr lang="en" sz="2400"/>
            </a:br>
            <a:r>
              <a:rPr lang="en" sz="2400"/>
              <a:t>“Dear Lafayette College”</a:t>
            </a:r>
            <a:endParaRPr sz="2400"/>
          </a:p>
        </p:txBody>
      </p:sp>
      <p:sp>
        <p:nvSpPr>
          <p:cNvPr id="176" name="Google Shape;176;p29"/>
          <p:cNvSpPr txBox="1">
            <a:spLocks noGrp="1"/>
          </p:cNvSpPr>
          <p:nvPr>
            <p:ph type="body" idx="1"/>
          </p:nvPr>
        </p:nvSpPr>
        <p:spPr>
          <a:xfrm>
            <a:off x="769144" y="2253729"/>
            <a:ext cx="62262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11/10/2020     M. Dubischar     with     F. Cham, T. Cook, M. Niles, S. Toure</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None/>
            </a:pPr>
            <a:r>
              <a:rPr lang="en" sz="1200">
                <a:solidFill>
                  <a:schemeClr val="dk1"/>
                </a:solidFill>
              </a:rPr>
              <a:t>Issues Raised</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GM 1 and GM 2 are thematically too broad. Students can fulfill the GM requirements without ever seriously engaging with topics of diversity, equity, inclusion, and justice.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Students should learn about issues of diversity, equity, inclusion, and justice early during their time at Lafayette, ideally in the first semester.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More advisors should know their students more holistically as they advise them about the CCS and other academic matters. This is especially important for BIPOC students who are often required to bridge disconnected worlds when they transition to college.</a:t>
            </a:r>
            <a:endParaRPr sz="1200">
              <a:solidFill>
                <a:schemeClr val="dk1"/>
              </a:solidFill>
            </a:endParaRPr>
          </a:p>
          <a:p>
            <a:pPr marL="0" lvl="0" indent="0" algn="l" rtl="0">
              <a:spcBef>
                <a:spcPts val="0"/>
              </a:spcBef>
              <a:spcAft>
                <a:spcPts val="0"/>
              </a:spcAft>
              <a:buNone/>
            </a:pPr>
            <a:r>
              <a:rPr lang="en" sz="1200">
                <a:solidFill>
                  <a:schemeClr val="dk1"/>
                </a:solidFill>
              </a:rPr>
              <a:t>. </a:t>
            </a:r>
            <a:endParaRPr sz="1200">
              <a:solidFill>
                <a:schemeClr val="dk1"/>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264900" y="118376"/>
            <a:ext cx="7242600" cy="9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 </a:t>
            </a:r>
            <a:endParaRPr sz="2400"/>
          </a:p>
          <a:p>
            <a:pPr marL="0" lvl="0" indent="0" algn="ctr" rtl="0">
              <a:spcBef>
                <a:spcPts val="0"/>
              </a:spcBef>
              <a:spcAft>
                <a:spcPts val="0"/>
              </a:spcAft>
              <a:buNone/>
            </a:pPr>
            <a:r>
              <a:rPr lang="en" sz="2400"/>
              <a:t>First-Generation Students</a:t>
            </a:r>
            <a:endParaRPr sz="2400"/>
          </a:p>
        </p:txBody>
      </p:sp>
      <p:sp>
        <p:nvSpPr>
          <p:cNvPr id="182" name="Google Shape;182;p30"/>
          <p:cNvSpPr txBox="1">
            <a:spLocks noGrp="1"/>
          </p:cNvSpPr>
          <p:nvPr>
            <p:ph type="body" idx="1"/>
          </p:nvPr>
        </p:nvSpPr>
        <p:spPr>
          <a:xfrm>
            <a:off x="769144" y="2253729"/>
            <a:ext cx="62262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11/10/2020     M. Dubischar &amp; N. Gil     with     K. Clark, R. Cox, D. Fertil, M. Deacon, S. Vaca</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lnSpc>
                <a:spcPct val="100000"/>
              </a:lnSpc>
              <a:spcBef>
                <a:spcPts val="0"/>
              </a:spcBef>
              <a:spcAft>
                <a:spcPts val="0"/>
              </a:spcAft>
              <a:buNone/>
            </a:pPr>
            <a:r>
              <a:rPr lang="en" sz="1200">
                <a:solidFill>
                  <a:schemeClr val="dk1"/>
                </a:solidFill>
              </a:rPr>
              <a:t>Issues Raised</a:t>
            </a:r>
            <a:endParaRPr sz="1200">
              <a:solidFill>
                <a:schemeClr val="dk1"/>
              </a:solidFill>
            </a:endParaRPr>
          </a:p>
          <a:p>
            <a:pPr marL="0" lvl="0" indent="0" algn="ctr"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The broad range of requirements can be seen both as a negative because some students feel like they take classes that don’t help with their major or grades, but also like a great positive because the CCS broadens the mind and exposes students to new academic areas that they may end up liking and pursuing further.</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The number and scatteredness of CCS requirements can be overwhelming at first. Students can feel rushed early on because they fear they will fall behind on the CCS. In retrospect, this fear was unnecessary because completing the CCS is very doable. To navigate the CCS, students rely much more on DegreeWorks than on their academic advisors.</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Depending on the major, it can be easier or more challenging to meet all CCS requirements. The distinction between GM 1 and GM 2 is confusing. There are not enough STSC offerings. </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264900" y="118373"/>
            <a:ext cx="7242600" cy="6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a:t>
            </a:r>
            <a:endParaRPr sz="2400"/>
          </a:p>
          <a:p>
            <a:pPr marL="0" lvl="0" indent="0" algn="ctr" rtl="0">
              <a:spcBef>
                <a:spcPts val="0"/>
              </a:spcBef>
              <a:spcAft>
                <a:spcPts val="0"/>
              </a:spcAft>
              <a:buNone/>
            </a:pPr>
            <a:r>
              <a:rPr lang="en" sz="2400"/>
              <a:t>International Students</a:t>
            </a:r>
            <a:endParaRPr sz="2400"/>
          </a:p>
        </p:txBody>
      </p:sp>
      <p:sp>
        <p:nvSpPr>
          <p:cNvPr id="188" name="Google Shape;188;p31"/>
          <p:cNvSpPr txBox="1">
            <a:spLocks noGrp="1"/>
          </p:cNvSpPr>
          <p:nvPr>
            <p:ph type="body" idx="1"/>
          </p:nvPr>
        </p:nvSpPr>
        <p:spPr>
          <a:xfrm>
            <a:off x="769144" y="2253729"/>
            <a:ext cx="62262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3/5/2020     A. Brown &amp; M. Dubischar     with     Students of the ISA Board</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None/>
            </a:pPr>
            <a:r>
              <a:rPr lang="en" sz="1200">
                <a:solidFill>
                  <a:schemeClr val="dk1"/>
                </a:solidFill>
              </a:rPr>
              <a:t>Issues Raised</a:t>
            </a:r>
            <a:endParaRPr sz="1200">
              <a:solidFill>
                <a:schemeClr val="dk1"/>
              </a:solidFill>
            </a:endParaRPr>
          </a:p>
          <a:p>
            <a:pPr marL="0" lvl="0" indent="0" algn="l" rtl="0">
              <a:spcBef>
                <a:spcPts val="1000"/>
              </a:spcBef>
              <a:spcAft>
                <a:spcPts val="0"/>
              </a:spcAft>
              <a:buNone/>
            </a:pPr>
            <a:r>
              <a:rPr lang="en" sz="1200">
                <a:solidFill>
                  <a:schemeClr val="dk1"/>
                </a:solidFill>
              </a:rPr>
              <a:t>The rules for placing out of the EPSL requirement for international students are not well communicated. More than few international students end up taking foreign language classes that are not required.</a:t>
            </a:r>
            <a:endParaRPr sz="1200">
              <a:solidFill>
                <a:schemeClr val="dk1"/>
              </a:solidFill>
            </a:endParaRPr>
          </a:p>
          <a:p>
            <a:pPr marL="0" lvl="0" indent="0" algn="l" rtl="0">
              <a:spcBef>
                <a:spcPts val="1000"/>
              </a:spcBef>
              <a:spcAft>
                <a:spcPts val="0"/>
              </a:spcAft>
              <a:buNone/>
            </a:pPr>
            <a:r>
              <a:rPr lang="en" sz="1200">
                <a:solidFill>
                  <a:schemeClr val="dk1"/>
                </a:solidFill>
              </a:rPr>
              <a:t>For 50+% of international students, writing in English is difficult, at least in the first couple semesters. FYS can therefore be particularly challenging. Could FYS be offered in the spring? A similar issue applies to W courses. </a:t>
            </a:r>
            <a:endParaRPr sz="1200">
              <a:solidFill>
                <a:schemeClr val="dk1"/>
              </a:solidFill>
            </a:endParaRPr>
          </a:p>
          <a:p>
            <a:pPr marL="0" lvl="0" indent="0" algn="l" rtl="0">
              <a:spcBef>
                <a:spcPts val="1000"/>
              </a:spcBef>
              <a:spcAft>
                <a:spcPts val="0"/>
              </a:spcAft>
              <a:buNone/>
            </a:pPr>
            <a:r>
              <a:rPr lang="en" sz="1200">
                <a:solidFill>
                  <a:schemeClr val="dk1"/>
                </a:solidFill>
              </a:rPr>
              <a:t>It is easier for American students to come to Lafayette with College credit. Therefore, international students have less freedom in their courses of choices.</a:t>
            </a:r>
            <a:endParaRPr sz="1200">
              <a:solidFill>
                <a:schemeClr val="dk1"/>
              </a:solidFill>
            </a:endParaRPr>
          </a:p>
          <a:p>
            <a:pPr marL="0" lvl="0" indent="0" algn="l" rtl="0">
              <a:spcBef>
                <a:spcPts val="0"/>
              </a:spcBef>
              <a:spcAft>
                <a:spcPts val="0"/>
              </a:spcAft>
              <a:buNone/>
            </a:pPr>
            <a:endParaRPr/>
          </a:p>
          <a:p>
            <a:pPr marL="0" lvl="0" indent="0" algn="l" rtl="0">
              <a:spcBef>
                <a:spcPts val="1600"/>
              </a:spcBef>
              <a:spcAft>
                <a:spcPts val="0"/>
              </a:spcAft>
              <a:buNone/>
            </a:pPr>
            <a:endParaRPr sz="1100">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668650" y="2253725"/>
            <a:ext cx="6591000" cy="6681000"/>
          </a:xfrm>
          <a:prstGeom prst="rect">
            <a:avLst/>
          </a:prstGeom>
        </p:spPr>
        <p:txBody>
          <a:bodyPr spcFirstLastPara="1" wrap="square" lIns="114300" tIns="91425" rIns="91425" bIns="91425" anchor="t" anchorCtr="0">
            <a:noAutofit/>
          </a:bodyPr>
          <a:lstStyle/>
          <a:p>
            <a:pPr marL="3086100" lvl="0" indent="-3086100" algn="l" rtl="0">
              <a:spcBef>
                <a:spcPts val="0"/>
              </a:spcBef>
              <a:spcAft>
                <a:spcPts val="0"/>
              </a:spcAft>
              <a:buNone/>
            </a:pPr>
            <a:r>
              <a:rPr lang="en" sz="1100">
                <a:solidFill>
                  <a:schemeClr val="dk1"/>
                </a:solidFill>
              </a:rPr>
              <a:t>10/5/2020     L. Malinconico &amp; C. Sequin     with     Clennie Murphy, Keon Modeste, Basit Balogun, Flor</a:t>
            </a:r>
            <a:br>
              <a:rPr lang="en" sz="1100">
                <a:solidFill>
                  <a:schemeClr val="dk1"/>
                </a:solidFill>
              </a:rPr>
            </a:br>
            <a:r>
              <a:rPr lang="en" sz="1100">
                <a:solidFill>
                  <a:schemeClr val="dk1"/>
                </a:solidFill>
              </a:rPr>
              <a:t>  De Maria Caceres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lnSpc>
                <a:spcPct val="100000"/>
              </a:lnSpc>
              <a:spcBef>
                <a:spcPts val="0"/>
              </a:spcBef>
              <a:spcAft>
                <a:spcPts val="0"/>
              </a:spcAft>
              <a:buNone/>
            </a:pPr>
            <a:r>
              <a:rPr lang="en" sz="1200">
                <a:solidFill>
                  <a:schemeClr val="dk1"/>
                </a:solidFill>
              </a:rPr>
              <a:t>Issues Raised</a:t>
            </a:r>
            <a:endParaRPr sz="1200">
              <a:solidFill>
                <a:schemeClr val="dk1"/>
              </a:solidFill>
            </a:endParaRPr>
          </a:p>
          <a:p>
            <a:pPr marL="0" lvl="0" indent="0" algn="l" rtl="0">
              <a:spcBef>
                <a:spcPts val="0"/>
              </a:spcBef>
              <a:spcAft>
                <a:spcPts val="0"/>
              </a:spcAft>
              <a:buNone/>
            </a:pPr>
            <a:endParaRPr sz="135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Many students didn’t feel like they came in having a strong sense of what the CCS was and how to fulfill the requirements. They often relied on other Posse students to navigate these requirements and build their schedule. Some had little to no support from their advisors. They also expressed frustration with learning how to use DegreeAudit. This was also a reflection on this not being explained by their advisors.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Critiques of the CCS: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Difficulty to meet science requirement for students majoring in SS and humanities because of the schedule overlap of the lab with other courses. =&gt; science course was not their priority so they kept pushing it off. Perhaps a solution would be to offer more intro science courses that non majors could take.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More writing courses that are 100 or 200 levels as opposed to seminars, so it is easier for students to meet the W attribute outside of their major.</a:t>
            </a:r>
            <a:endParaRPr sz="1200">
              <a:solidFill>
                <a:schemeClr val="dk1"/>
              </a:solidFill>
            </a:endParaRPr>
          </a:p>
          <a:p>
            <a:pPr marL="0" lvl="0" indent="0" algn="l" rtl="0">
              <a:spcBef>
                <a:spcPts val="1400"/>
              </a:spcBef>
              <a:spcAft>
                <a:spcPts val="0"/>
              </a:spcAft>
              <a:buClr>
                <a:schemeClr val="dk1"/>
              </a:buClr>
              <a:buSzPts val="1100"/>
              <a:buFont typeface="Arial"/>
              <a:buNone/>
            </a:pPr>
            <a:r>
              <a:rPr lang="en" sz="1200">
                <a:solidFill>
                  <a:schemeClr val="dk1"/>
                </a:solidFill>
              </a:rPr>
              <a:t>Suggestions for new CCS: sustainability, racial justice/social justice, professional readiness.</a:t>
            </a:r>
            <a:endParaRPr sz="1200">
              <a:solidFill>
                <a:schemeClr val="dk1"/>
              </a:solidFill>
            </a:endParaRPr>
          </a:p>
          <a:p>
            <a:pPr marL="0" lvl="0" indent="0" algn="l" rtl="0">
              <a:spcBef>
                <a:spcPts val="1400"/>
              </a:spcBef>
              <a:spcAft>
                <a:spcPts val="1600"/>
              </a:spcAft>
              <a:buNone/>
            </a:pPr>
            <a:endParaRPr/>
          </a:p>
        </p:txBody>
      </p:sp>
      <p:sp>
        <p:nvSpPr>
          <p:cNvPr id="194" name="Google Shape;194;p32"/>
          <p:cNvSpPr txBox="1">
            <a:spLocks noGrp="1"/>
          </p:cNvSpPr>
          <p:nvPr>
            <p:ph type="title"/>
          </p:nvPr>
        </p:nvSpPr>
        <p:spPr>
          <a:xfrm>
            <a:off x="499950" y="123375"/>
            <a:ext cx="6772500" cy="76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 Posse Students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64900" y="1092673"/>
            <a:ext cx="7242600" cy="6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Table of Contents</a:t>
            </a:r>
            <a:endParaRPr sz="2400"/>
          </a:p>
        </p:txBody>
      </p:sp>
      <p:sp>
        <p:nvSpPr>
          <p:cNvPr id="71" name="Google Shape;71;p15"/>
          <p:cNvSpPr txBox="1">
            <a:spLocks noGrp="1"/>
          </p:cNvSpPr>
          <p:nvPr>
            <p:ph type="body" idx="1"/>
          </p:nvPr>
        </p:nvSpPr>
        <p:spPr>
          <a:xfrm>
            <a:off x="686250" y="1915650"/>
            <a:ext cx="6399900" cy="5966400"/>
          </a:xfrm>
          <a:prstGeom prst="rect">
            <a:avLst/>
          </a:prstGeom>
        </p:spPr>
        <p:txBody>
          <a:bodyPr spcFirstLastPara="1" wrap="square" lIns="91425" tIns="91425" rIns="91425" bIns="91425" anchor="t" anchorCtr="0">
            <a:noAutofit/>
          </a:bodyPr>
          <a:lstStyle/>
          <a:p>
            <a:pPr marL="1371600" lvl="0" indent="-317500" algn="l" rtl="0">
              <a:spcBef>
                <a:spcPts val="0"/>
              </a:spcBef>
              <a:spcAft>
                <a:spcPts val="0"/>
              </a:spcAft>
              <a:buClr>
                <a:schemeClr val="dk1"/>
              </a:buClr>
              <a:buSzPts val="1400"/>
              <a:buAutoNum type="arabicPeriod"/>
            </a:pPr>
            <a:r>
              <a:rPr lang="en" sz="1400">
                <a:solidFill>
                  <a:schemeClr val="dk1"/>
                </a:solidFill>
              </a:rPr>
              <a:t>Thank You to the Lafayette Community  </a:t>
            </a:r>
            <a:r>
              <a:rPr lang="en" sz="1300">
                <a:solidFill>
                  <a:schemeClr val="dk1"/>
                </a:solidFill>
              </a:rPr>
              <a:t>(Slide 3)</a:t>
            </a:r>
            <a:endParaRPr sz="1300">
              <a:solidFill>
                <a:schemeClr val="dk1"/>
              </a:solidFill>
            </a:endParaRPr>
          </a:p>
          <a:p>
            <a:pPr marL="1371600" lvl="0" indent="0" algn="l" rtl="0">
              <a:spcBef>
                <a:spcPts val="0"/>
              </a:spcBef>
              <a:spcAft>
                <a:spcPts val="0"/>
              </a:spcAft>
              <a:buNone/>
            </a:pPr>
            <a:endParaRPr sz="1400">
              <a:solidFill>
                <a:schemeClr val="dk1"/>
              </a:solidFill>
            </a:endParaRPr>
          </a:p>
          <a:p>
            <a:pPr marL="1371600" lvl="0" indent="-317500" algn="l" rtl="0">
              <a:spcBef>
                <a:spcPts val="0"/>
              </a:spcBef>
              <a:spcAft>
                <a:spcPts val="0"/>
              </a:spcAft>
              <a:buClr>
                <a:schemeClr val="dk1"/>
              </a:buClr>
              <a:buSzPts val="1400"/>
              <a:buAutoNum type="arabicPeriod"/>
            </a:pPr>
            <a:r>
              <a:rPr lang="en" sz="1400">
                <a:solidFill>
                  <a:schemeClr val="dk1"/>
                </a:solidFill>
              </a:rPr>
              <a:t>Surveys on the Perception of the Current CCS</a:t>
            </a:r>
            <a:endParaRPr sz="1400">
              <a:solidFill>
                <a:schemeClr val="dk1"/>
              </a:solidFill>
            </a:endParaRPr>
          </a:p>
          <a:p>
            <a:pPr marL="0" lvl="0" indent="0" algn="l" rtl="0">
              <a:spcBef>
                <a:spcPts val="0"/>
              </a:spcBef>
              <a:spcAft>
                <a:spcPts val="0"/>
              </a:spcAft>
              <a:buNone/>
            </a:pPr>
            <a:r>
              <a:rPr lang="en" sz="1400">
                <a:solidFill>
                  <a:schemeClr val="dk1"/>
                </a:solidFill>
              </a:rPr>
              <a:t>				Faculty  </a:t>
            </a:r>
            <a:r>
              <a:rPr lang="en" sz="1300">
                <a:solidFill>
                  <a:schemeClr val="dk1"/>
                </a:solidFill>
              </a:rPr>
              <a:t>(Slide 4)</a:t>
            </a:r>
            <a:endParaRPr sz="1300">
              <a:solidFill>
                <a:schemeClr val="dk1"/>
              </a:solidFill>
            </a:endParaRPr>
          </a:p>
          <a:p>
            <a:pPr marL="0" lvl="0" indent="0" algn="l" rtl="0">
              <a:spcBef>
                <a:spcPts val="0"/>
              </a:spcBef>
              <a:spcAft>
                <a:spcPts val="0"/>
              </a:spcAft>
              <a:buNone/>
            </a:pPr>
            <a:r>
              <a:rPr lang="en" sz="1400">
                <a:solidFill>
                  <a:schemeClr val="dk1"/>
                </a:solidFill>
              </a:rPr>
              <a:t>				Students  </a:t>
            </a:r>
            <a:r>
              <a:rPr lang="en" sz="1300">
                <a:solidFill>
                  <a:schemeClr val="dk1"/>
                </a:solidFill>
              </a:rPr>
              <a:t>(Slide 5)</a:t>
            </a:r>
            <a:endParaRPr sz="1300">
              <a:solidFill>
                <a:schemeClr val="dk1"/>
              </a:solidFill>
            </a:endParaRPr>
          </a:p>
          <a:p>
            <a:pPr marL="1371600" lvl="0" indent="0" algn="l" rtl="0">
              <a:spcBef>
                <a:spcPts val="0"/>
              </a:spcBef>
              <a:spcAft>
                <a:spcPts val="0"/>
              </a:spcAft>
              <a:buNone/>
            </a:pPr>
            <a:r>
              <a:rPr lang="en" sz="1400">
                <a:solidFill>
                  <a:schemeClr val="dk1"/>
                </a:solidFill>
              </a:rPr>
              <a:t>	</a:t>
            </a:r>
            <a:endParaRPr sz="1400">
              <a:solidFill>
                <a:schemeClr val="dk1"/>
              </a:solidFill>
            </a:endParaRPr>
          </a:p>
          <a:p>
            <a:pPr marL="1371600" lvl="0" indent="-317500" algn="l" rtl="0">
              <a:spcBef>
                <a:spcPts val="0"/>
              </a:spcBef>
              <a:spcAft>
                <a:spcPts val="0"/>
              </a:spcAft>
              <a:buClr>
                <a:schemeClr val="dk1"/>
              </a:buClr>
              <a:buSzPts val="1400"/>
              <a:buAutoNum type="arabicPeriod"/>
            </a:pPr>
            <a:r>
              <a:rPr lang="en" sz="1400">
                <a:solidFill>
                  <a:schemeClr val="dk1"/>
                </a:solidFill>
              </a:rPr>
              <a:t>Data from the Office of Institutional Research and the Registrar’s Office  </a:t>
            </a:r>
            <a:r>
              <a:rPr lang="en" sz="1300">
                <a:solidFill>
                  <a:schemeClr val="dk1"/>
                </a:solidFill>
              </a:rPr>
              <a:t>(Slides 6-14)</a:t>
            </a:r>
            <a:endParaRPr sz="1300">
              <a:solidFill>
                <a:schemeClr val="dk1"/>
              </a:solidFill>
            </a:endParaRPr>
          </a:p>
          <a:p>
            <a:pPr marL="1371600" lvl="0" indent="0" algn="l" rtl="0">
              <a:spcBef>
                <a:spcPts val="0"/>
              </a:spcBef>
              <a:spcAft>
                <a:spcPts val="0"/>
              </a:spcAft>
              <a:buNone/>
            </a:pPr>
            <a:endParaRPr sz="1400">
              <a:solidFill>
                <a:schemeClr val="dk1"/>
              </a:solidFill>
            </a:endParaRPr>
          </a:p>
          <a:p>
            <a:pPr marL="1371600" lvl="0" indent="-317500" algn="l" rtl="0">
              <a:spcBef>
                <a:spcPts val="0"/>
              </a:spcBef>
              <a:spcAft>
                <a:spcPts val="0"/>
              </a:spcAft>
              <a:buClr>
                <a:schemeClr val="dk1"/>
              </a:buClr>
              <a:buSzPts val="1400"/>
              <a:buAutoNum type="arabicPeriod"/>
            </a:pPr>
            <a:r>
              <a:rPr lang="en" sz="1400">
                <a:solidFill>
                  <a:schemeClr val="dk1"/>
                </a:solidFill>
              </a:rPr>
              <a:t>Focused Conversations  </a:t>
            </a:r>
            <a:r>
              <a:rPr lang="en" sz="1300">
                <a:solidFill>
                  <a:schemeClr val="dk1"/>
                </a:solidFill>
              </a:rPr>
              <a:t>(Slides 15-30)</a:t>
            </a:r>
            <a:endParaRPr sz="1300">
              <a:solidFill>
                <a:schemeClr val="dk1"/>
              </a:solidFill>
            </a:endParaRPr>
          </a:p>
          <a:p>
            <a:pPr marL="0" lvl="0" indent="0" algn="l" rtl="0">
              <a:spcBef>
                <a:spcPts val="0"/>
              </a:spcBef>
              <a:spcAft>
                <a:spcPts val="0"/>
              </a:spcAft>
              <a:buNone/>
            </a:pPr>
            <a:endParaRPr sz="1400">
              <a:solidFill>
                <a:schemeClr val="dk1"/>
              </a:solidFill>
            </a:endParaRPr>
          </a:p>
          <a:p>
            <a:pPr marL="1371600" lvl="0" indent="-317500" algn="l" rtl="0">
              <a:spcBef>
                <a:spcPts val="0"/>
              </a:spcBef>
              <a:spcAft>
                <a:spcPts val="0"/>
              </a:spcAft>
              <a:buClr>
                <a:schemeClr val="dk1"/>
              </a:buClr>
              <a:buSzPts val="1400"/>
              <a:buAutoNum type="arabicPeriod"/>
            </a:pPr>
            <a:r>
              <a:rPr lang="en" sz="1400">
                <a:solidFill>
                  <a:schemeClr val="dk1"/>
                </a:solidFill>
              </a:rPr>
              <a:t>Comparison Schools  </a:t>
            </a:r>
            <a:r>
              <a:rPr lang="en" sz="1300">
                <a:solidFill>
                  <a:schemeClr val="dk1"/>
                </a:solidFill>
              </a:rPr>
              <a:t>(Slides 31-33)</a:t>
            </a:r>
            <a:endParaRPr sz="1300">
              <a:solidFill>
                <a:schemeClr val="dk1"/>
              </a:solidFill>
            </a:endParaRPr>
          </a:p>
          <a:p>
            <a:pPr marL="1371600" lvl="0" indent="0" algn="l" rtl="0">
              <a:spcBef>
                <a:spcPts val="0"/>
              </a:spcBef>
              <a:spcAft>
                <a:spcPts val="0"/>
              </a:spcAft>
              <a:buNone/>
            </a:pPr>
            <a:endParaRPr sz="1300">
              <a:solidFill>
                <a:schemeClr val="dk1"/>
              </a:solidFill>
            </a:endParaRPr>
          </a:p>
          <a:p>
            <a:pPr marL="1371600" lvl="0" indent="-317500" algn="l" rtl="0">
              <a:spcBef>
                <a:spcPts val="0"/>
              </a:spcBef>
              <a:spcAft>
                <a:spcPts val="0"/>
              </a:spcAft>
              <a:buClr>
                <a:schemeClr val="dk1"/>
              </a:buClr>
              <a:buSzPts val="1400"/>
              <a:buAutoNum type="arabicPeriod"/>
            </a:pPr>
            <a:r>
              <a:rPr lang="en" sz="1400">
                <a:solidFill>
                  <a:schemeClr val="dk1"/>
                </a:solidFill>
              </a:rPr>
              <a:t>Open Meeting Notes </a:t>
            </a:r>
            <a:r>
              <a:rPr lang="en" sz="1300">
                <a:solidFill>
                  <a:schemeClr val="dk1"/>
                </a:solidFill>
              </a:rPr>
              <a:t>(Slides 34-35)</a:t>
            </a:r>
            <a:endParaRPr sz="1300">
              <a:solidFill>
                <a:schemeClr val="dk1"/>
              </a:solidFill>
            </a:endParaRPr>
          </a:p>
          <a:p>
            <a:pPr marL="0" lvl="0" indent="0" algn="l" rtl="0">
              <a:spcBef>
                <a:spcPts val="0"/>
              </a:spcBef>
              <a:spcAft>
                <a:spcPts val="0"/>
              </a:spcAft>
              <a:buNone/>
            </a:pPr>
            <a:endParaRPr sz="1400">
              <a:solidFill>
                <a:schemeClr val="dk1"/>
              </a:solidFill>
            </a:endParaRPr>
          </a:p>
          <a:p>
            <a:pPr marL="1371600" lvl="0" indent="-317500" algn="l" rtl="0">
              <a:spcBef>
                <a:spcPts val="0"/>
              </a:spcBef>
              <a:spcAft>
                <a:spcPts val="0"/>
              </a:spcAft>
              <a:buClr>
                <a:schemeClr val="dk1"/>
              </a:buClr>
              <a:buSzPts val="1400"/>
              <a:buAutoNum type="arabicPeriod"/>
            </a:pPr>
            <a:r>
              <a:rPr lang="en" sz="1400">
                <a:solidFill>
                  <a:schemeClr val="dk1"/>
                </a:solidFill>
              </a:rPr>
              <a:t>Comments? Questions?  </a:t>
            </a:r>
            <a:r>
              <a:rPr lang="en" sz="1300">
                <a:solidFill>
                  <a:schemeClr val="dk1"/>
                </a:solidFill>
              </a:rPr>
              <a:t>(Slide 36)</a:t>
            </a:r>
            <a:endParaRPr sz="13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264825" y="130298"/>
            <a:ext cx="7242600" cy="56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 Student Athletes</a:t>
            </a:r>
            <a:endParaRPr sz="2400"/>
          </a:p>
        </p:txBody>
      </p:sp>
      <p:sp>
        <p:nvSpPr>
          <p:cNvPr id="200" name="Google Shape;200;p33"/>
          <p:cNvSpPr txBox="1">
            <a:spLocks noGrp="1"/>
          </p:cNvSpPr>
          <p:nvPr>
            <p:ph type="body" idx="1"/>
          </p:nvPr>
        </p:nvSpPr>
        <p:spPr>
          <a:xfrm>
            <a:off x="793432" y="2253729"/>
            <a:ext cx="61854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10/28/2020     J. Smith &amp; P. Cefalu     with     Four Student Athletes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200">
                <a:solidFill>
                  <a:schemeClr val="dk1"/>
                </a:solidFill>
              </a:rPr>
              <a:t>Issues Raised</a:t>
            </a:r>
            <a:endParaRPr sz="1200">
              <a:solidFill>
                <a:schemeClr val="dk1"/>
              </a:solidFill>
            </a:endParaRPr>
          </a:p>
          <a:p>
            <a:pPr marL="0" lvl="0" indent="0" algn="l" rtl="0">
              <a:spcBef>
                <a:spcPts val="1200"/>
              </a:spcBef>
              <a:spcAft>
                <a:spcPts val="0"/>
              </a:spcAft>
              <a:buNone/>
            </a:pPr>
            <a:r>
              <a:rPr lang="en" sz="1200">
                <a:solidFill>
                  <a:schemeClr val="dk1"/>
                </a:solidFill>
              </a:rPr>
              <a:t>The difference between GM 1 and GM 2 is confusing.</a:t>
            </a:r>
            <a:endParaRPr sz="1200">
              <a:solidFill>
                <a:schemeClr val="dk1"/>
              </a:solidFill>
            </a:endParaRPr>
          </a:p>
          <a:p>
            <a:pPr marL="0" lvl="0" indent="0" algn="l" rtl="0">
              <a:spcBef>
                <a:spcPts val="1200"/>
              </a:spcBef>
              <a:spcAft>
                <a:spcPts val="0"/>
              </a:spcAft>
              <a:buNone/>
            </a:pPr>
            <a:r>
              <a:rPr lang="en" sz="1200">
                <a:solidFill>
                  <a:schemeClr val="dk1"/>
                </a:solidFill>
              </a:rPr>
              <a:t>Labs can be difficult to fit into schedules since they often end at 4 pm, leaving little transition time between them and practice.</a:t>
            </a:r>
            <a:endParaRPr sz="1200">
              <a:solidFill>
                <a:schemeClr val="dk1"/>
              </a:solidFill>
            </a:endParaRPr>
          </a:p>
          <a:p>
            <a:pPr marL="0" lvl="0" indent="0" algn="l" rtl="0">
              <a:spcBef>
                <a:spcPts val="1200"/>
              </a:spcBef>
              <a:spcAft>
                <a:spcPts val="0"/>
              </a:spcAft>
              <a:buNone/>
            </a:pPr>
            <a:r>
              <a:rPr lang="en" sz="1200">
                <a:solidFill>
                  <a:schemeClr val="dk1"/>
                </a:solidFill>
              </a:rPr>
              <a:t>In most regards, student athletes do not feel differently about the CCS than other students.</a:t>
            </a:r>
            <a:endParaRPr sz="1200">
              <a:solidFill>
                <a:schemeClr val="dk1"/>
              </a:solidFill>
            </a:endParaRPr>
          </a:p>
          <a:p>
            <a:pPr marL="0" lvl="0" indent="0" algn="l" rtl="0">
              <a:spcBef>
                <a:spcPts val="0"/>
              </a:spcBef>
              <a:spcAft>
                <a:spcPts val="1600"/>
              </a:spcAft>
              <a:buNone/>
            </a:pP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272925" y="764175"/>
            <a:ext cx="7242600" cy="57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Focused Conversation: Student Government</a:t>
            </a:r>
            <a:endParaRPr sz="2400"/>
          </a:p>
        </p:txBody>
      </p:sp>
      <p:sp>
        <p:nvSpPr>
          <p:cNvPr id="206" name="Google Shape;206;p34"/>
          <p:cNvSpPr txBox="1">
            <a:spLocks noGrp="1"/>
          </p:cNvSpPr>
          <p:nvPr>
            <p:ph type="body" idx="1"/>
          </p:nvPr>
        </p:nvSpPr>
        <p:spPr>
          <a:xfrm>
            <a:off x="785336" y="2244204"/>
            <a:ext cx="62178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3/5/2020     L. Malinconico &amp; T. Heidenwolf     with     Student Government Representatives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200">
                <a:solidFill>
                  <a:schemeClr val="dk1"/>
                </a:solidFill>
              </a:rPr>
              <a:t>Issues Raised</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Issues with advising and a delay in learning how to use DegreeAudit cause some of the discontent. There was particular concern over the perceived lack of guidance for first year students, especially when they select classes before arriving on campus. For this reason, the CCS may also feel unnecessarily overwhelming to new students.</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Generally, engineers and those in the natural sciences have more trouble fulfilling CCS requirements than those in the humanities and social sciences.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There are waitlist and bottleneck issues around courses that fulfill multiple attributes.</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200">
              <a:solidFill>
                <a:schemeClr val="dk1"/>
              </a:solidFill>
            </a:endParaRPr>
          </a:p>
          <a:p>
            <a:pPr marL="0" lvl="0" indent="0" algn="l" rtl="0">
              <a:spcBef>
                <a:spcPts val="1200"/>
              </a:spcBef>
              <a:spcAft>
                <a:spcPts val="0"/>
              </a:spcAft>
              <a:buNone/>
            </a:pPr>
            <a:endParaRPr sz="1200">
              <a:solidFill>
                <a:schemeClr val="dk1"/>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264900" y="149373"/>
            <a:ext cx="7242600" cy="56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 Office of Advising</a:t>
            </a:r>
            <a:endParaRPr sz="2400"/>
          </a:p>
        </p:txBody>
      </p:sp>
      <p:sp>
        <p:nvSpPr>
          <p:cNvPr id="212" name="Google Shape;212;p35"/>
          <p:cNvSpPr txBox="1">
            <a:spLocks noGrp="1"/>
          </p:cNvSpPr>
          <p:nvPr>
            <p:ph type="body" idx="1"/>
          </p:nvPr>
        </p:nvSpPr>
        <p:spPr>
          <a:xfrm>
            <a:off x="777240" y="2253729"/>
            <a:ext cx="60237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3/20/2020     A. Brown &amp; Z. Boekelheide     with     T. Cox, M. Olin, C. Selena</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200">
                <a:solidFill>
                  <a:schemeClr val="dk1"/>
                </a:solidFill>
              </a:rPr>
              <a:t>Issues Raised</a:t>
            </a:r>
            <a:endParaRPr sz="1200">
              <a:solidFill>
                <a:schemeClr val="dk1"/>
              </a:solidFill>
            </a:endParaRPr>
          </a:p>
          <a:p>
            <a:pPr marL="0" lvl="0" indent="0" algn="l" rtl="0">
              <a:spcBef>
                <a:spcPts val="1000"/>
              </a:spcBef>
              <a:spcAft>
                <a:spcPts val="0"/>
              </a:spcAft>
              <a:buClr>
                <a:schemeClr val="dk1"/>
              </a:buClr>
              <a:buSzPts val="1100"/>
              <a:buFont typeface="Arial"/>
              <a:buNone/>
            </a:pPr>
            <a:r>
              <a:rPr lang="en" sz="1200">
                <a:solidFill>
                  <a:schemeClr val="dk1"/>
                </a:solidFill>
              </a:rPr>
              <a:t>Even though many important aspects of the CCS are explained to incoming students on the first-year registration website, it can sometimes feel information is “buried.” The website and the first semester course preference survey may feel too transactional.</a:t>
            </a:r>
            <a:endParaRPr sz="1200">
              <a:solidFill>
                <a:schemeClr val="dk1"/>
              </a:solidFill>
            </a:endParaRPr>
          </a:p>
          <a:p>
            <a:pPr marL="0" lvl="0" indent="0" algn="l" rtl="0">
              <a:spcBef>
                <a:spcPts val="1000"/>
              </a:spcBef>
              <a:spcAft>
                <a:spcPts val="0"/>
              </a:spcAft>
              <a:buNone/>
            </a:pPr>
            <a:r>
              <a:rPr lang="en" sz="1200">
                <a:solidFill>
                  <a:schemeClr val="dk1"/>
                </a:solidFill>
              </a:rPr>
              <a:t>Advising regarding the CCS is not always consistent across the College, among faculty as well as between faculty and the Office of Advising. This can be problematic as students don’t always know how to search for CCS courses using Banner. A resource listing courses by CCS attribute would helpful to some students.</a:t>
            </a:r>
            <a:endParaRPr sz="1200">
              <a:solidFill>
                <a:schemeClr val="dk1"/>
              </a:solidFill>
            </a:endParaRPr>
          </a:p>
          <a:p>
            <a:pPr marL="0" lvl="0" indent="0" algn="l" rtl="0">
              <a:spcBef>
                <a:spcPts val="1000"/>
              </a:spcBef>
              <a:spcAft>
                <a:spcPts val="0"/>
              </a:spcAft>
              <a:buNone/>
            </a:pPr>
            <a:r>
              <a:rPr lang="en" sz="1200">
                <a:solidFill>
                  <a:schemeClr val="dk1"/>
                </a:solidFill>
              </a:rPr>
              <a:t>The implementation of distribution requirements can be confusing. There is a bottleneck with A.B. students trying to satisfy the second NS+lab if this is put off until junior or senior year. </a:t>
            </a:r>
            <a:endParaRPr sz="1200">
              <a:solidFill>
                <a:schemeClr val="dk1"/>
              </a:solidFill>
            </a:endParaRPr>
          </a:p>
          <a:p>
            <a:pPr marL="0" lvl="0" indent="0" algn="l" rtl="0">
              <a:spcBef>
                <a:spcPts val="1000"/>
              </a:spcBef>
              <a:spcAft>
                <a:spcPts val="0"/>
              </a:spcAft>
              <a:buNone/>
            </a:pPr>
            <a:endParaRPr sz="11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264900" y="108823"/>
            <a:ext cx="7242600" cy="51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 Registrar’s Office</a:t>
            </a:r>
            <a:endParaRPr sz="2400"/>
          </a:p>
        </p:txBody>
      </p:sp>
      <p:sp>
        <p:nvSpPr>
          <p:cNvPr id="218" name="Google Shape;218;p36"/>
          <p:cNvSpPr txBox="1">
            <a:spLocks noGrp="1"/>
          </p:cNvSpPr>
          <p:nvPr>
            <p:ph type="body" idx="1"/>
          </p:nvPr>
        </p:nvSpPr>
        <p:spPr>
          <a:xfrm>
            <a:off x="769144" y="2253729"/>
            <a:ext cx="62262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2/18/2020     A. Brown, M. Dubischar, L. Malinconico &amp; J. Smith   with   F. Benginia, K. Howe</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lnSpc>
                <a:spcPct val="100000"/>
              </a:lnSpc>
              <a:spcBef>
                <a:spcPts val="0"/>
              </a:spcBef>
              <a:spcAft>
                <a:spcPts val="0"/>
              </a:spcAft>
              <a:buNone/>
            </a:pPr>
            <a:r>
              <a:rPr lang="en" sz="1200">
                <a:solidFill>
                  <a:schemeClr val="dk1"/>
                </a:solidFill>
              </a:rPr>
              <a:t>Issues Raised</a:t>
            </a:r>
            <a:endParaRPr sz="1200">
              <a:solidFill>
                <a:schemeClr val="dk1"/>
              </a:solidFill>
            </a:endParaRPr>
          </a:p>
          <a:p>
            <a:pPr marL="0" lvl="0" indent="0" algn="ctr"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From the Registrar’s perspective, Lafayette has a good CCS overall. There are isolated pressure points here or there.</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One recurring pressure point is that courses carrying multiple attributes tend to be enrolled by a disproportionately large number of seniors, making it difficult for younger students to take them.</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Final words of advice:	1) “If you add [attributes to the CCS], you need to subtract.”</a:t>
            </a:r>
            <a:endParaRPr sz="1200">
              <a:solidFill>
                <a:schemeClr val="dk1"/>
              </a:solidFill>
            </a:endParaRPr>
          </a:p>
          <a:p>
            <a:pPr marL="1371600" lvl="0" indent="457200" algn="l" rtl="0">
              <a:lnSpc>
                <a:spcPct val="100000"/>
              </a:lnSpc>
              <a:spcBef>
                <a:spcPts val="0"/>
              </a:spcBef>
              <a:spcAft>
                <a:spcPts val="0"/>
              </a:spcAft>
              <a:buNone/>
            </a:pPr>
            <a:r>
              <a:rPr lang="en" sz="1200">
                <a:solidFill>
                  <a:schemeClr val="dk1"/>
                </a:solidFill>
              </a:rPr>
              <a:t>2) Severely limiting the number of attributes per course would</a:t>
            </a:r>
            <a:br>
              <a:rPr lang="en" sz="1200">
                <a:solidFill>
                  <a:schemeClr val="dk1"/>
                </a:solidFill>
              </a:rPr>
            </a:br>
            <a:r>
              <a:rPr lang="en" sz="1200">
                <a:solidFill>
                  <a:schemeClr val="dk1"/>
                </a:solidFill>
              </a:rPr>
              <a:t>	     likely create serious new pressure points. </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268875" y="108798"/>
            <a:ext cx="7242600" cy="52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 Skillman Library</a:t>
            </a:r>
            <a:endParaRPr sz="2400"/>
          </a:p>
        </p:txBody>
      </p:sp>
      <p:sp>
        <p:nvSpPr>
          <p:cNvPr id="224" name="Google Shape;224;p37"/>
          <p:cNvSpPr txBox="1">
            <a:spLocks noGrp="1"/>
          </p:cNvSpPr>
          <p:nvPr>
            <p:ph type="body" idx="1"/>
          </p:nvPr>
        </p:nvSpPr>
        <p:spPr>
          <a:xfrm>
            <a:off x="785336" y="2253729"/>
            <a:ext cx="62097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2/28/2020     M. Dubischar &amp; A. Duhl     with     T. Heidenwolf, B. Jahre, L. Xu</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200">
                <a:solidFill>
                  <a:schemeClr val="dk1"/>
                </a:solidFill>
              </a:rPr>
              <a:t>Issues Raised</a:t>
            </a:r>
            <a:endParaRPr sz="1200">
              <a:solidFill>
                <a:schemeClr val="dk1"/>
              </a:solidFill>
            </a:endParaRPr>
          </a:p>
          <a:p>
            <a:pPr marL="0" lvl="0" indent="0" algn="l" rtl="0">
              <a:spcBef>
                <a:spcPts val="1200"/>
              </a:spcBef>
              <a:spcAft>
                <a:spcPts val="0"/>
              </a:spcAft>
              <a:buNone/>
            </a:pPr>
            <a:r>
              <a:rPr lang="en" sz="1200">
                <a:solidFill>
                  <a:schemeClr val="dk1"/>
                </a:solidFill>
              </a:rPr>
              <a:t>Library involvement in CCS is mostly through FYS. Cooperation is close and strong.</a:t>
            </a:r>
            <a:endParaRPr sz="1200">
              <a:solidFill>
                <a:schemeClr val="dk1"/>
              </a:solidFill>
            </a:endParaRPr>
          </a:p>
          <a:p>
            <a:pPr marL="0" lvl="0" indent="0" algn="l" rtl="0">
              <a:spcBef>
                <a:spcPts val="1200"/>
              </a:spcBef>
              <a:spcAft>
                <a:spcPts val="0"/>
              </a:spcAft>
              <a:buNone/>
            </a:pPr>
            <a:r>
              <a:rPr lang="en" sz="1200">
                <a:solidFill>
                  <a:schemeClr val="dk1"/>
                </a:solidFill>
              </a:rPr>
              <a:t>Challenges that exist for Skillman mostly seem to be structural FYS challenges: FYS is burdened with too many College demands; the information literacy component should not be eroded. There may also be much variability in the rigor and nature of assignments. In addition, staffing pressure on Skillman has increased as the student body grows.</a:t>
            </a:r>
            <a:endParaRPr sz="1200">
              <a:solidFill>
                <a:schemeClr val="dk1"/>
              </a:solidFill>
            </a:endParaRPr>
          </a:p>
          <a:p>
            <a:pPr marL="0" lvl="0" indent="0" algn="l" rtl="0">
              <a:spcBef>
                <a:spcPts val="1200"/>
              </a:spcBef>
              <a:spcAft>
                <a:spcPts val="0"/>
              </a:spcAft>
              <a:buNone/>
            </a:pPr>
            <a:r>
              <a:rPr lang="en" sz="1200">
                <a:solidFill>
                  <a:schemeClr val="dk1"/>
                </a:solidFill>
              </a:rPr>
              <a:t>Suggestion: consider incorporating information literacy into majors (similar to W across the curriculum) as originally intended so that students can develop discipline-specific information literacy skills.</a:t>
            </a:r>
            <a:endParaRPr sz="1200">
              <a:solidFill>
                <a:schemeClr val="dk1"/>
              </a:solidFill>
            </a:endParaRPr>
          </a:p>
          <a:p>
            <a:pPr marL="0" lvl="0" indent="0" algn="l" rtl="0">
              <a:lnSpc>
                <a:spcPct val="115000"/>
              </a:lnSpc>
              <a:spcBef>
                <a:spcPts val="1200"/>
              </a:spcBef>
              <a:spcAft>
                <a:spcPts val="0"/>
              </a:spcAft>
              <a:buNone/>
            </a:pPr>
            <a:endParaRPr sz="12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264850" y="121948"/>
            <a:ext cx="7242600" cy="57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 Africana Studies</a:t>
            </a:r>
            <a:endParaRPr sz="2400"/>
          </a:p>
        </p:txBody>
      </p:sp>
      <p:sp>
        <p:nvSpPr>
          <p:cNvPr id="230" name="Google Shape;230;p38"/>
          <p:cNvSpPr txBox="1">
            <a:spLocks noGrp="1"/>
          </p:cNvSpPr>
          <p:nvPr>
            <p:ph type="body" idx="1"/>
          </p:nvPr>
        </p:nvSpPr>
        <p:spPr>
          <a:xfrm>
            <a:off x="942975" y="2273875"/>
            <a:ext cx="59340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12/22/2020     L. Malinconico &amp; A. Brown     with     W. Wilson-Fall, Chr. Lee, J. Zallen, F. </a:t>
            </a:r>
            <a:br>
              <a:rPr lang="en" sz="1100">
                <a:solidFill>
                  <a:schemeClr val="dk1"/>
                </a:solidFill>
              </a:rPr>
            </a:br>
            <a:r>
              <a:rPr lang="en" sz="1100">
                <a:solidFill>
                  <a:schemeClr val="dk1"/>
                </a:solidFill>
              </a:rPr>
              <a:t>						       Hutchinson, A. Gutierrez Coto, N. DiRado</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lnSpc>
                <a:spcPct val="115000"/>
              </a:lnSpc>
              <a:spcBef>
                <a:spcPts val="0"/>
              </a:spcBef>
              <a:spcAft>
                <a:spcPts val="0"/>
              </a:spcAft>
              <a:buNone/>
            </a:pPr>
            <a:r>
              <a:rPr lang="en" sz="1200">
                <a:solidFill>
                  <a:schemeClr val="dk1"/>
                </a:solidFill>
              </a:rPr>
              <a:t>Issues Raised</a:t>
            </a:r>
            <a:endParaRPr sz="1200">
              <a:solidFill>
                <a:schemeClr val="dk1"/>
              </a:solidFill>
            </a:endParaRPr>
          </a:p>
          <a:p>
            <a:pPr marL="0" lvl="0" indent="0" algn="l" rtl="0">
              <a:spcBef>
                <a:spcPts val="1000"/>
              </a:spcBef>
              <a:spcAft>
                <a:spcPts val="0"/>
              </a:spcAft>
              <a:buNone/>
            </a:pPr>
            <a:r>
              <a:rPr lang="en" sz="1200">
                <a:solidFill>
                  <a:schemeClr val="dk1"/>
                </a:solidFill>
              </a:rPr>
              <a:t>The language describing the GM attribute should be clarified, and the attribute perhaps be made more relevant to current issues of race. The current language describing GM1 and GM2 misses the focus on power disparity, and has a very Y2K feel.</a:t>
            </a:r>
            <a:endParaRPr sz="1200">
              <a:solidFill>
                <a:schemeClr val="dk1"/>
              </a:solidFill>
            </a:endParaRPr>
          </a:p>
          <a:p>
            <a:pPr marL="0" lvl="0" indent="0" algn="l" rtl="0">
              <a:spcBef>
                <a:spcPts val="1200"/>
              </a:spcBef>
              <a:spcAft>
                <a:spcPts val="0"/>
              </a:spcAft>
              <a:buNone/>
            </a:pPr>
            <a:r>
              <a:rPr lang="en" sz="1200">
                <a:solidFill>
                  <a:schemeClr val="dk1"/>
                </a:solidFill>
              </a:rPr>
              <a:t>CCS attributes should not be used simply to strengthen enrollment. The language describing each attribute should clarify the College’s pedagogical intention behind it.</a:t>
            </a:r>
            <a:endParaRPr sz="1200">
              <a:solidFill>
                <a:schemeClr val="dk1"/>
              </a:solidFill>
            </a:endParaRPr>
          </a:p>
          <a:p>
            <a:pPr marL="0" lvl="0" indent="0" algn="l" rtl="0">
              <a:spcBef>
                <a:spcPts val="1200"/>
              </a:spcBef>
              <a:spcAft>
                <a:spcPts val="0"/>
              </a:spcAft>
              <a:buNone/>
            </a:pPr>
            <a:r>
              <a:rPr lang="en" sz="1200">
                <a:solidFill>
                  <a:schemeClr val="dk1"/>
                </a:solidFill>
              </a:rPr>
              <a:t>We should look carefully at how Lafayette’s values can be reflected within the curricular framework.</a:t>
            </a:r>
            <a:endParaRPr sz="1200">
              <a:solidFill>
                <a:schemeClr val="dk1"/>
              </a:solidFill>
            </a:endParaRPr>
          </a:p>
          <a:p>
            <a:pPr marL="0" lvl="0" indent="0" algn="l" rtl="0">
              <a:lnSpc>
                <a:spcPct val="115000"/>
              </a:lnSpc>
              <a:spcBef>
                <a:spcPts val="1200"/>
              </a:spcBef>
              <a:spcAft>
                <a:spcPts val="0"/>
              </a:spcAft>
              <a:buNone/>
            </a:pPr>
            <a:endParaRPr sz="1200">
              <a:solidFill>
                <a:schemeClr val="dk1"/>
              </a:solidFill>
            </a:endParaRPr>
          </a:p>
          <a:p>
            <a:pPr marL="0" lvl="0" indent="0" algn="ctr" rtl="0">
              <a:spcBef>
                <a:spcPts val="1000"/>
              </a:spcBef>
              <a:spcAft>
                <a:spcPts val="0"/>
              </a:spcAft>
              <a:buNone/>
            </a:pPr>
            <a:endParaRPr sz="1100">
              <a:solidFill>
                <a:schemeClr val="dk1"/>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264850" y="121948"/>
            <a:ext cx="7242600" cy="57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Focused Conversation: Arts</a:t>
            </a:r>
            <a:endParaRPr sz="2400"/>
          </a:p>
        </p:txBody>
      </p:sp>
      <p:sp>
        <p:nvSpPr>
          <p:cNvPr id="236" name="Google Shape;236;p39"/>
          <p:cNvSpPr txBox="1">
            <a:spLocks noGrp="1"/>
          </p:cNvSpPr>
          <p:nvPr>
            <p:ph type="body" idx="1"/>
          </p:nvPr>
        </p:nvSpPr>
        <p:spPr>
          <a:xfrm>
            <a:off x="777240" y="2273871"/>
            <a:ext cx="62178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3/2/2020     M. Dubischar &amp; Z. Boekelheide     with     J. Kelly, J. Torres, L. Upton</a:t>
            </a:r>
            <a:endParaRPr sz="1100">
              <a:solidFill>
                <a:schemeClr val="dk1"/>
              </a:solidFill>
              <a:highlight>
                <a:srgbClr val="FFFF00"/>
              </a:highlight>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lnSpc>
                <a:spcPct val="115000"/>
              </a:lnSpc>
              <a:spcBef>
                <a:spcPts val="0"/>
              </a:spcBef>
              <a:spcAft>
                <a:spcPts val="0"/>
              </a:spcAft>
              <a:buNone/>
            </a:pPr>
            <a:r>
              <a:rPr lang="en" sz="1200">
                <a:solidFill>
                  <a:schemeClr val="dk1"/>
                </a:solidFill>
              </a:rPr>
              <a:t>Issues Raised</a:t>
            </a:r>
            <a:endParaRPr sz="1200">
              <a:solidFill>
                <a:schemeClr val="dk1"/>
              </a:solidFill>
            </a:endParaRPr>
          </a:p>
          <a:p>
            <a:pPr marL="0" lvl="0" indent="0" algn="l" rtl="0">
              <a:lnSpc>
                <a:spcPct val="115000"/>
              </a:lnSpc>
              <a:spcBef>
                <a:spcPts val="1000"/>
              </a:spcBef>
              <a:spcAft>
                <a:spcPts val="0"/>
              </a:spcAft>
              <a:buNone/>
            </a:pPr>
            <a:r>
              <a:rPr lang="en" sz="1200">
                <a:solidFill>
                  <a:schemeClr val="dk1"/>
                </a:solidFill>
              </a:rPr>
              <a:t>The Arts are not adequately represented in the current "H" learning outcomes even though the Arts belong to the Humanities division. The "H" outcomes do not capture creating, making, performing, or producing.</a:t>
            </a:r>
            <a:endParaRPr sz="1200">
              <a:solidFill>
                <a:schemeClr val="dk1"/>
              </a:solidFill>
            </a:endParaRPr>
          </a:p>
          <a:p>
            <a:pPr marL="0" lvl="0" indent="0" algn="l" rtl="0">
              <a:lnSpc>
                <a:spcPct val="115000"/>
              </a:lnSpc>
              <a:spcBef>
                <a:spcPts val="1000"/>
              </a:spcBef>
              <a:spcAft>
                <a:spcPts val="0"/>
              </a:spcAft>
              <a:buNone/>
            </a:pPr>
            <a:r>
              <a:rPr lang="en" sz="1200">
                <a:solidFill>
                  <a:schemeClr val="dk1"/>
                </a:solidFill>
              </a:rPr>
              <a:t>The Arts have become more prominent at Lafayette since the current CCS was established: FAMS is now a program and Theater is a department; facilities were added to the arts campus; staffing has been added (both tenure-line and adjunct); there are now a Director of the Arts and an Arts Advisory Committee; residency opportunities have increased; the Arts have their own website; Admissions recognizes the importance of the Arts by adding a Lafayette Arts Open House each year; the Stirner Arts Trail exists; Easton has become culturally richer. .</a:t>
            </a:r>
            <a:endParaRPr sz="1200">
              <a:solidFill>
                <a:schemeClr val="dk1"/>
              </a:solidFill>
            </a:endParaRPr>
          </a:p>
          <a:p>
            <a:pPr marL="0" lvl="0" indent="0" algn="l" rtl="0">
              <a:lnSpc>
                <a:spcPct val="115000"/>
              </a:lnSpc>
              <a:spcBef>
                <a:spcPts val="1000"/>
              </a:spcBef>
              <a:spcAft>
                <a:spcPts val="0"/>
              </a:spcAft>
              <a:buNone/>
            </a:pPr>
            <a:r>
              <a:rPr lang="en" sz="1200">
                <a:solidFill>
                  <a:schemeClr val="dk1"/>
                </a:solidFill>
              </a:rPr>
              <a:t>Possible suggestion: create an Arts ("A") attribute or find a way to add an “A” within the “H” divisional requirement? Rename Humanities Division to “Arts and Humanities”?</a:t>
            </a:r>
            <a:endParaRPr sz="1200">
              <a:solidFill>
                <a:schemeClr val="dk1"/>
              </a:solidFill>
            </a:endParaRPr>
          </a:p>
          <a:p>
            <a:pPr marL="457200" lvl="0" indent="0" algn="l" rtl="0">
              <a:spcBef>
                <a:spcPts val="1200"/>
              </a:spcBef>
              <a:spcAft>
                <a:spcPts val="0"/>
              </a:spcAft>
              <a:buNone/>
            </a:pPr>
            <a:endParaRPr sz="1200">
              <a:solidFill>
                <a:schemeClr val="dk1"/>
              </a:solidFill>
            </a:endParaRPr>
          </a:p>
          <a:p>
            <a:pPr marL="0" lvl="0" indent="0" algn="ctr" rtl="0">
              <a:spcBef>
                <a:spcPts val="1200"/>
              </a:spcBef>
              <a:spcAft>
                <a:spcPts val="0"/>
              </a:spcAft>
              <a:buNone/>
            </a:pPr>
            <a:endParaRPr sz="1100">
              <a:solidFill>
                <a:schemeClr val="dk1"/>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264850" y="777324"/>
            <a:ext cx="7242600" cy="9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Focused Conversation:</a:t>
            </a:r>
            <a:endParaRPr sz="2400"/>
          </a:p>
          <a:p>
            <a:pPr marL="0" lvl="0" indent="0" algn="ctr" rtl="0">
              <a:spcBef>
                <a:spcPts val="0"/>
              </a:spcBef>
              <a:spcAft>
                <a:spcPts val="0"/>
              </a:spcAft>
              <a:buNone/>
            </a:pPr>
            <a:r>
              <a:rPr lang="en" sz="2400"/>
              <a:t>College Writing Program</a:t>
            </a:r>
            <a:endParaRPr sz="2400"/>
          </a:p>
        </p:txBody>
      </p:sp>
      <p:sp>
        <p:nvSpPr>
          <p:cNvPr id="242" name="Google Shape;242;p40"/>
          <p:cNvSpPr txBox="1">
            <a:spLocks noGrp="1"/>
          </p:cNvSpPr>
          <p:nvPr>
            <p:ph type="body" idx="1"/>
          </p:nvPr>
        </p:nvSpPr>
        <p:spPr>
          <a:xfrm>
            <a:off x="777240" y="2253729"/>
            <a:ext cx="62178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2/28/2020     J.K. Smith &amp; P. Cefalu      with     B. Falbo, T. Laquintano</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None/>
            </a:pPr>
            <a:r>
              <a:rPr lang="en" sz="1200">
                <a:solidFill>
                  <a:schemeClr val="dk1"/>
                </a:solidFill>
              </a:rPr>
              <a:t>Issues Raised</a:t>
            </a:r>
            <a:endParaRPr sz="1200">
              <a:solidFill>
                <a:schemeClr val="dk1"/>
              </a:solidFill>
            </a:endParaRPr>
          </a:p>
          <a:p>
            <a:pPr marL="0" lvl="0" indent="0" algn="l" rtl="0">
              <a:spcBef>
                <a:spcPts val="1000"/>
              </a:spcBef>
              <a:spcAft>
                <a:spcPts val="0"/>
              </a:spcAft>
              <a:buNone/>
            </a:pPr>
            <a:r>
              <a:rPr lang="en" sz="1200">
                <a:solidFill>
                  <a:schemeClr val="dk1"/>
                </a:solidFill>
              </a:rPr>
              <a:t>The Writing attribute seems to be a robust part of the curriculum.</a:t>
            </a:r>
            <a:endParaRPr sz="1200">
              <a:solidFill>
                <a:schemeClr val="dk1"/>
              </a:solidFill>
            </a:endParaRPr>
          </a:p>
          <a:p>
            <a:pPr marL="0" lvl="0" indent="0" algn="l" rtl="0">
              <a:spcBef>
                <a:spcPts val="1000"/>
              </a:spcBef>
              <a:spcAft>
                <a:spcPts val="0"/>
              </a:spcAft>
              <a:buNone/>
            </a:pPr>
            <a:r>
              <a:rPr lang="en" sz="1200">
                <a:solidFill>
                  <a:schemeClr val="dk1"/>
                </a:solidFill>
              </a:rPr>
              <a:t>Since the revision to the current CCS, students seem to have more choice for selecting Writing courses.</a:t>
            </a:r>
            <a:endParaRPr sz="1200">
              <a:solidFill>
                <a:schemeClr val="dk1"/>
              </a:solidFill>
            </a:endParaRPr>
          </a:p>
          <a:p>
            <a:pPr marL="0" lvl="0" indent="0" algn="l" rtl="0">
              <a:spcBef>
                <a:spcPts val="1000"/>
              </a:spcBef>
              <a:spcAft>
                <a:spcPts val="0"/>
              </a:spcAft>
              <a:buNone/>
            </a:pPr>
            <a:r>
              <a:rPr lang="en" sz="1200">
                <a:solidFill>
                  <a:schemeClr val="dk1"/>
                </a:solidFill>
              </a:rPr>
              <a:t>A question remains how to handle the Writing attribute in disciplines that place greater emphasis on collaborative projects among students and provide fewer opportunities to revise written work.</a:t>
            </a:r>
            <a:endParaRPr sz="1200">
              <a:solidFill>
                <a:schemeClr val="dk1"/>
              </a:solidFill>
            </a:endParaRPr>
          </a:p>
          <a:p>
            <a:pPr marL="0" lvl="0" indent="0" algn="l" rtl="0">
              <a:spcBef>
                <a:spcPts val="0"/>
              </a:spcBef>
              <a:spcAft>
                <a:spcPts val="1600"/>
              </a:spcAft>
              <a:buNone/>
            </a:pPr>
            <a:endParaRPr sz="12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322245" y="767771"/>
            <a:ext cx="72426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Focused Conversation:</a:t>
            </a:r>
            <a:endParaRPr sz="2400"/>
          </a:p>
          <a:p>
            <a:pPr marL="0" lvl="0" indent="0" algn="ctr" rtl="0">
              <a:spcBef>
                <a:spcPts val="0"/>
              </a:spcBef>
              <a:spcAft>
                <a:spcPts val="0"/>
              </a:spcAft>
              <a:buNone/>
            </a:pPr>
            <a:r>
              <a:rPr lang="en" sz="2400"/>
              <a:t>First-Year Seminar Program</a:t>
            </a:r>
            <a:endParaRPr sz="2400"/>
          </a:p>
        </p:txBody>
      </p:sp>
      <p:sp>
        <p:nvSpPr>
          <p:cNvPr id="248" name="Google Shape;248;p41"/>
          <p:cNvSpPr txBox="1">
            <a:spLocks noGrp="1"/>
          </p:cNvSpPr>
          <p:nvPr>
            <p:ph type="body" idx="1"/>
          </p:nvPr>
        </p:nvSpPr>
        <p:spPr>
          <a:xfrm>
            <a:off x="777290" y="2244179"/>
            <a:ext cx="62178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2/28/2020     L. Malinconico &amp; I. Peleg     with     S. Donnell, B. Falbo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None/>
            </a:pPr>
            <a:r>
              <a:rPr lang="en" sz="1200">
                <a:solidFill>
                  <a:schemeClr val="dk1"/>
                </a:solidFill>
              </a:rPr>
              <a:t>Issues Raised</a:t>
            </a:r>
            <a:endParaRPr sz="1200">
              <a:solidFill>
                <a:schemeClr val="dk1"/>
              </a:solidFill>
            </a:endParaRPr>
          </a:p>
          <a:p>
            <a:pPr marL="0" lvl="0" indent="0" algn="l" rtl="0">
              <a:spcBef>
                <a:spcPts val="1000"/>
              </a:spcBef>
              <a:spcAft>
                <a:spcPts val="0"/>
              </a:spcAft>
              <a:buNone/>
            </a:pPr>
            <a:r>
              <a:rPr lang="en" sz="1200">
                <a:solidFill>
                  <a:schemeClr val="dk1"/>
                </a:solidFill>
              </a:rPr>
              <a:t>The FYS program is foundational for the Lafayette CCS curriculum.</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 program can be further strengthened with additional faculty development opportunities and support for the Writing Associates program.</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There are some issues with the perception that the amount of writing expected of students varies across the FYS offerings.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1600"/>
              </a:spcAft>
              <a:buNone/>
            </a:pPr>
            <a:endParaRPr sz="12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264900" y="853748"/>
            <a:ext cx="7242600" cy="48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Focused Conversation: Department of </a:t>
            </a:r>
            <a:endParaRPr sz="2400"/>
          </a:p>
          <a:p>
            <a:pPr marL="0" lvl="0" indent="0" algn="ctr" rtl="0">
              <a:spcBef>
                <a:spcPts val="0"/>
              </a:spcBef>
              <a:spcAft>
                <a:spcPts val="0"/>
              </a:spcAft>
              <a:buNone/>
            </a:pPr>
            <a:r>
              <a:rPr lang="en" sz="2400"/>
              <a:t>Foreign Languages and Literatures</a:t>
            </a:r>
            <a:endParaRPr sz="2400"/>
          </a:p>
        </p:txBody>
      </p:sp>
      <p:sp>
        <p:nvSpPr>
          <p:cNvPr id="254" name="Google Shape;254;p42"/>
          <p:cNvSpPr txBox="1">
            <a:spLocks noGrp="1"/>
          </p:cNvSpPr>
          <p:nvPr>
            <p:ph type="body" idx="1"/>
          </p:nvPr>
        </p:nvSpPr>
        <p:spPr>
          <a:xfrm>
            <a:off x="785336" y="2253729"/>
            <a:ext cx="62097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3/5/2020     L. Malinconico &amp; J.K. Smith     with     S. Donnell, A. Duhl, M. Geoffrion-Vinci</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200">
                <a:solidFill>
                  <a:schemeClr val="dk1"/>
                </a:solidFill>
              </a:rPr>
              <a:t>Issues Raised</a:t>
            </a:r>
            <a:endParaRPr sz="1200">
              <a:solidFill>
                <a:schemeClr val="dk1"/>
              </a:solidFill>
            </a:endParaRPr>
          </a:p>
          <a:p>
            <a:pPr marL="0" lvl="0" indent="0" algn="l" rtl="0">
              <a:lnSpc>
                <a:spcPct val="115000"/>
              </a:lnSpc>
              <a:spcBef>
                <a:spcPts val="1000"/>
              </a:spcBef>
              <a:spcAft>
                <a:spcPts val="0"/>
              </a:spcAft>
              <a:buNone/>
            </a:pPr>
            <a:r>
              <a:rPr lang="en" sz="1200">
                <a:solidFill>
                  <a:schemeClr val="dk1"/>
                </a:solidFill>
              </a:rPr>
              <a:t>Admissions tells applicants what documentation is necessary for placing out of the EPSL requirement: AP, SAT2, or IB. But many first-year students come with high-level language preparation but no appropriate documentation. The resulting placement process conducted in FLL is very labor intensive.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Students and advisors are sometimes confused why students who test out of the elementary proficiency level (i.e., out of 102) are still required to take a language course at the 111 level in order to fulfill the College’s EPSL requirement.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To address these two issues, it might help if (1) Lafayette could come up with a local placement/proficiency test, and (2) if the policy regarding the EPSL requirement was stated more clearly.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691050" y="1058175"/>
            <a:ext cx="6390300" cy="6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Thank You!</a:t>
            </a:r>
            <a:endParaRPr sz="2400"/>
          </a:p>
        </p:txBody>
      </p:sp>
      <p:sp>
        <p:nvSpPr>
          <p:cNvPr id="77" name="Google Shape;77;p16"/>
          <p:cNvSpPr txBox="1">
            <a:spLocks noGrp="1"/>
          </p:cNvSpPr>
          <p:nvPr>
            <p:ph type="body" idx="1"/>
          </p:nvPr>
        </p:nvSpPr>
        <p:spPr>
          <a:xfrm>
            <a:off x="966825" y="1679175"/>
            <a:ext cx="5934000" cy="7693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200">
                <a:solidFill>
                  <a:srgbClr val="000000"/>
                </a:solidFill>
              </a:rPr>
              <a:t>The CCS Review Steering Committee would like to thank the many students, faculty, and staff who helped conducting a thorough review of our Common Course of Study, including representatives or members of:</a:t>
            </a:r>
            <a:endParaRPr sz="1200">
              <a:solidFill>
                <a:srgbClr val="000000"/>
              </a:solidFill>
            </a:endParaRPr>
          </a:p>
          <a:p>
            <a:pPr marL="0" lvl="0" indent="457200" algn="l" rtl="0">
              <a:lnSpc>
                <a:spcPct val="100000"/>
              </a:lnSpc>
              <a:spcBef>
                <a:spcPts val="1200"/>
              </a:spcBef>
              <a:spcAft>
                <a:spcPts val="0"/>
              </a:spcAft>
              <a:buNone/>
            </a:pPr>
            <a:r>
              <a:rPr lang="en" sz="1200">
                <a:solidFill>
                  <a:srgbClr val="000000"/>
                </a:solidFill>
              </a:rPr>
              <a:t>606 students and 129 faculty who participated in the CCS surveys.</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Arts Advisory Committee</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Campus Life Division</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College Writing Program</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Communications Division</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Curriculum and Educational Policy Committee 2019/20 and 2020/21</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"Dear Lafayette College" Group</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Department of Foreign Languages and Literatures</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First-Generation students</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First-Year Seminar Program</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Information Technology Services</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International Students</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Office of Advising</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Office of Institutional Research</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Office of Intercultural Development</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Posse Students</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Skillman Library</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Student Athletes</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Student Government &amp; Student Academic Affairs Committee</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solidFill>
                  <a:srgbClr val="000000"/>
                </a:solidFill>
              </a:rPr>
              <a:t>Registrar's Office</a:t>
            </a:r>
            <a:endParaRPr sz="1200">
              <a:solidFill>
                <a:srgbClr val="000000"/>
              </a:solidFill>
            </a:endParaRPr>
          </a:p>
          <a:p>
            <a:pPr marL="0" lvl="0" indent="457200" algn="l" rtl="0">
              <a:lnSpc>
                <a:spcPct val="100000"/>
              </a:lnSpc>
              <a:spcBef>
                <a:spcPts val="1000"/>
              </a:spcBef>
              <a:spcAft>
                <a:spcPts val="0"/>
              </a:spcAft>
              <a:buNone/>
            </a:pPr>
            <a:r>
              <a:rPr lang="en" sz="1200">
                <a:solidFill>
                  <a:srgbClr val="000000"/>
                </a:solidFill>
              </a:rPr>
              <a:t>Women's, Gender, and Sexuality Studies Program</a:t>
            </a:r>
            <a:endParaRPr sz="1200">
              <a:solidFill>
                <a:srgbClr val="000000"/>
              </a:solidFill>
            </a:endParaRPr>
          </a:p>
          <a:p>
            <a:pPr marL="0" lvl="0" indent="457200" algn="l" rtl="0">
              <a:lnSpc>
                <a:spcPct val="100000"/>
              </a:lnSpc>
              <a:spcBef>
                <a:spcPts val="1000"/>
              </a:spcBef>
              <a:spcAft>
                <a:spcPts val="0"/>
              </a:spcAft>
              <a:buClr>
                <a:schemeClr val="dk1"/>
              </a:buClr>
              <a:buSzPts val="1100"/>
              <a:buFont typeface="Arial"/>
              <a:buNone/>
            </a:pPr>
            <a:r>
              <a:rPr lang="en" sz="1200"/>
              <a:t>.</a:t>
            </a:r>
            <a:endParaRPr sz="1200"/>
          </a:p>
          <a:p>
            <a:pPr marL="0" lvl="0" indent="0" algn="l" rtl="0">
              <a:spcBef>
                <a:spcPts val="10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279225" y="114773"/>
            <a:ext cx="7242600" cy="61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Clr>
                <a:schemeClr val="dk1"/>
              </a:buClr>
              <a:buSzPts val="1100"/>
              <a:buFont typeface="Arial"/>
              <a:buNone/>
            </a:pPr>
            <a:r>
              <a:rPr lang="en" sz="2400"/>
              <a:t>Focused Conversation: Women’s, Gender,</a:t>
            </a:r>
            <a:endParaRPr sz="2400"/>
          </a:p>
          <a:p>
            <a:pPr marL="0" lvl="0" indent="0" algn="ctr" rtl="0">
              <a:spcBef>
                <a:spcPts val="0"/>
              </a:spcBef>
              <a:spcAft>
                <a:spcPts val="0"/>
              </a:spcAft>
              <a:buClr>
                <a:schemeClr val="dk1"/>
              </a:buClr>
              <a:buSzPts val="1100"/>
              <a:buFont typeface="Arial"/>
              <a:buNone/>
            </a:pPr>
            <a:r>
              <a:rPr lang="en" sz="2400"/>
              <a:t>And Sexuality Studies Program</a:t>
            </a:r>
            <a:endParaRPr sz="2400"/>
          </a:p>
        </p:txBody>
      </p:sp>
      <p:sp>
        <p:nvSpPr>
          <p:cNvPr id="260" name="Google Shape;260;p43"/>
          <p:cNvSpPr txBox="1">
            <a:spLocks noGrp="1"/>
          </p:cNvSpPr>
          <p:nvPr>
            <p:ph type="body" idx="1"/>
          </p:nvPr>
        </p:nvSpPr>
        <p:spPr>
          <a:xfrm>
            <a:off x="923925" y="2253725"/>
            <a:ext cx="5953200" cy="668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11/20/2020     L. Malinconico, N. Gil &amp; Yu, Y.C.     with     M. Armstrong, S. Averett,</a:t>
            </a:r>
            <a:br>
              <a:rPr lang="en" sz="1100">
                <a:solidFill>
                  <a:schemeClr val="dk1"/>
                </a:solidFill>
              </a:rPr>
            </a:br>
            <a:r>
              <a:rPr lang="en" sz="1100">
                <a:solidFill>
                  <a:schemeClr val="dk1"/>
                </a:solidFill>
              </a:rPr>
              <a:t>							        D. Cuomo, M. Masto, T. Gilligan,</a:t>
            </a:r>
            <a:br>
              <a:rPr lang="en" sz="1100">
                <a:solidFill>
                  <a:schemeClr val="dk1"/>
                </a:solidFill>
              </a:rPr>
            </a:br>
            <a:r>
              <a:rPr lang="en" sz="1100">
                <a:solidFill>
                  <a:schemeClr val="dk1"/>
                </a:solidFill>
              </a:rPr>
              <a:t>							        S. Donnell</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5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200">
                <a:solidFill>
                  <a:schemeClr val="dk1"/>
                </a:solidFill>
              </a:rPr>
              <a:t>Issues Raised</a:t>
            </a:r>
            <a:endParaRPr sz="12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current definition of GM 1 and the relationship between GM 2 (global) and GM1 (domestic) are unclear.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Not all faculty whose course(s) carry a GM attribute may have the expertise to address the issues and content involved in GM.</a:t>
            </a:r>
            <a:endParaRPr sz="1200">
              <a:solidFill>
                <a:schemeClr val="dk1"/>
              </a:solidFill>
            </a:endParaRPr>
          </a:p>
          <a:p>
            <a:pPr marL="0" lvl="0" indent="0" algn="l" rtl="0">
              <a:lnSpc>
                <a:spcPct val="115000"/>
              </a:lnSpc>
              <a:spcBef>
                <a:spcPts val="1400"/>
              </a:spcBef>
              <a:spcAft>
                <a:spcPts val="0"/>
              </a:spcAft>
              <a:buNone/>
            </a:pPr>
            <a:r>
              <a:rPr lang="en" sz="1200">
                <a:solidFill>
                  <a:schemeClr val="dk1"/>
                </a:solidFill>
              </a:rPr>
              <a:t>Suggestion: consider redefining GM 1 as specifically pertaining to</a:t>
            </a:r>
            <a:r>
              <a:rPr lang="en" sz="1200">
                <a:solidFill>
                  <a:srgbClr val="000000"/>
                </a:solidFill>
              </a:rPr>
              <a:t> the examination of systemic issues of </a:t>
            </a:r>
            <a:r>
              <a:rPr lang="en" sz="1200">
                <a:solidFill>
                  <a:schemeClr val="dk1"/>
                </a:solidFill>
              </a:rPr>
              <a:t>power, inequality, hierarchy and oppression.</a:t>
            </a:r>
            <a:endParaRPr sz="1200">
              <a:solidFill>
                <a:schemeClr val="dk1"/>
              </a:solidFill>
            </a:endParaRPr>
          </a:p>
          <a:p>
            <a:pPr marL="0" lvl="0" indent="0" algn="l" rtl="0">
              <a:lnSpc>
                <a:spcPct val="100000"/>
              </a:lnSpc>
              <a:spcBef>
                <a:spcPts val="1400"/>
              </a:spcBef>
              <a:spcAft>
                <a:spcPts val="0"/>
              </a:spcAft>
              <a:buNone/>
            </a:pPr>
            <a:endParaRPr sz="1350">
              <a:solidFill>
                <a:schemeClr val="dk1"/>
              </a:solidFill>
            </a:endParaRPr>
          </a:p>
          <a:p>
            <a:pPr marL="0" lvl="0" indent="0" algn="l" rtl="0">
              <a:lnSpc>
                <a:spcPct val="100000"/>
              </a:lnSpc>
              <a:spcBef>
                <a:spcPts val="140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264895" y="108671"/>
            <a:ext cx="72426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Core Curricula at Lafayette’s</a:t>
            </a:r>
            <a:endParaRPr sz="2400"/>
          </a:p>
          <a:p>
            <a:pPr marL="0" lvl="0" indent="0" algn="ctr" rtl="0">
              <a:spcBef>
                <a:spcPts val="0"/>
              </a:spcBef>
              <a:spcAft>
                <a:spcPts val="0"/>
              </a:spcAft>
              <a:buNone/>
            </a:pPr>
            <a:r>
              <a:rPr lang="en" sz="2400"/>
              <a:t>Comparison Schools: Overview</a:t>
            </a:r>
            <a:endParaRPr sz="2400"/>
          </a:p>
        </p:txBody>
      </p:sp>
      <p:sp>
        <p:nvSpPr>
          <p:cNvPr id="266" name="Google Shape;266;p44"/>
          <p:cNvSpPr txBox="1">
            <a:spLocks noGrp="1"/>
          </p:cNvSpPr>
          <p:nvPr>
            <p:ph type="body" idx="1"/>
          </p:nvPr>
        </p:nvSpPr>
        <p:spPr>
          <a:xfrm>
            <a:off x="777294" y="2396604"/>
            <a:ext cx="62178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rPr>
              <a:t>Among Lafayette’s 24 comparison schools</a:t>
            </a:r>
            <a:endParaRPr sz="1200">
              <a:solidFill>
                <a:srgbClr val="000000"/>
              </a:solidFill>
            </a:endParaRPr>
          </a:p>
          <a:p>
            <a:pPr marL="0" lvl="0" indent="457200" algn="l" rtl="0">
              <a:spcBef>
                <a:spcPts val="1600"/>
              </a:spcBef>
              <a:spcAft>
                <a:spcPts val="0"/>
              </a:spcAft>
              <a:buNone/>
            </a:pPr>
            <a:r>
              <a:rPr lang="en" sz="1200" b="1">
                <a:solidFill>
                  <a:srgbClr val="000000"/>
                </a:solidFill>
              </a:rPr>
              <a:t>All </a:t>
            </a:r>
            <a:r>
              <a:rPr lang="en" sz="1200">
                <a:solidFill>
                  <a:srgbClr val="000000"/>
                </a:solidFill>
              </a:rPr>
              <a:t>schools highly value a broad liberal arts education.</a:t>
            </a:r>
            <a:endParaRPr sz="1200">
              <a:solidFill>
                <a:srgbClr val="000000"/>
              </a:solidFill>
            </a:endParaRPr>
          </a:p>
          <a:p>
            <a:pPr marL="0" lvl="0" indent="0" algn="l" rtl="0">
              <a:spcBef>
                <a:spcPts val="1600"/>
              </a:spcBef>
              <a:spcAft>
                <a:spcPts val="0"/>
              </a:spcAft>
              <a:buNone/>
            </a:pPr>
            <a:r>
              <a:rPr lang="en" sz="1200">
                <a:solidFill>
                  <a:srgbClr val="000000"/>
                </a:solidFill>
              </a:rPr>
              <a:t>	</a:t>
            </a:r>
            <a:r>
              <a:rPr lang="en" sz="1200" b="1">
                <a:solidFill>
                  <a:srgbClr val="000000"/>
                </a:solidFill>
              </a:rPr>
              <a:t>18 </a:t>
            </a:r>
            <a:r>
              <a:rPr lang="en" sz="1200">
                <a:solidFill>
                  <a:srgbClr val="000000"/>
                </a:solidFill>
              </a:rPr>
              <a:t>other schools have a required core curriculum similar in its general structure to</a:t>
            </a:r>
            <a:br>
              <a:rPr lang="en" sz="1200">
                <a:solidFill>
                  <a:srgbClr val="000000"/>
                </a:solidFill>
              </a:rPr>
            </a:br>
            <a:r>
              <a:rPr lang="en" sz="1200">
                <a:solidFill>
                  <a:srgbClr val="000000"/>
                </a:solidFill>
              </a:rPr>
              <a:t>	Lafayette’s CCS.</a:t>
            </a:r>
            <a:endParaRPr sz="1200">
              <a:solidFill>
                <a:srgbClr val="000000"/>
              </a:solidFill>
            </a:endParaRPr>
          </a:p>
          <a:p>
            <a:pPr marL="0" lvl="0" indent="0" algn="l" rtl="0">
              <a:spcBef>
                <a:spcPts val="1600"/>
              </a:spcBef>
              <a:spcAft>
                <a:spcPts val="0"/>
              </a:spcAft>
              <a:buNone/>
            </a:pPr>
            <a:r>
              <a:rPr lang="en" sz="1200">
                <a:solidFill>
                  <a:srgbClr val="000000"/>
                </a:solidFill>
              </a:rPr>
              <a:t>	</a:t>
            </a:r>
            <a:r>
              <a:rPr lang="en" sz="1200" b="1">
                <a:solidFill>
                  <a:srgbClr val="000000"/>
                </a:solidFill>
              </a:rPr>
              <a:t>5</a:t>
            </a:r>
            <a:r>
              <a:rPr lang="en" sz="1200">
                <a:solidFill>
                  <a:srgbClr val="000000"/>
                </a:solidFill>
              </a:rPr>
              <a:t> schools do not have a required core curriculum. They attribute this</a:t>
            </a:r>
            <a:br>
              <a:rPr lang="en" sz="1200">
                <a:solidFill>
                  <a:srgbClr val="000000"/>
                </a:solidFill>
              </a:rPr>
            </a:br>
            <a:r>
              <a:rPr lang="en" sz="1200">
                <a:solidFill>
                  <a:srgbClr val="000000"/>
                </a:solidFill>
              </a:rPr>
              <a:t>	characteristic to their strong advising system.</a:t>
            </a:r>
            <a:endParaRPr sz="1200">
              <a:solidFill>
                <a:srgbClr val="000000"/>
              </a:solidFill>
            </a:endParaRPr>
          </a:p>
          <a:p>
            <a:pPr marL="0" lvl="0" indent="457200" algn="l" rtl="0">
              <a:spcBef>
                <a:spcPts val="1600"/>
              </a:spcBef>
              <a:spcAft>
                <a:spcPts val="1600"/>
              </a:spcAft>
              <a:buNone/>
            </a:pPr>
            <a:r>
              <a:rPr lang="en" sz="1200" b="1">
                <a:solidFill>
                  <a:srgbClr val="000000"/>
                </a:solidFill>
              </a:rPr>
              <a:t>1 </a:t>
            </a:r>
            <a:r>
              <a:rPr lang="en" sz="1200">
                <a:solidFill>
                  <a:srgbClr val="000000"/>
                </a:solidFill>
              </a:rPr>
              <a:t>school has a required core curriculum for most students but a lighter “General</a:t>
            </a:r>
            <a:br>
              <a:rPr lang="en" sz="1200">
                <a:solidFill>
                  <a:srgbClr val="000000"/>
                </a:solidFill>
              </a:rPr>
            </a:br>
            <a:r>
              <a:rPr lang="en" sz="1200">
                <a:solidFill>
                  <a:srgbClr val="000000"/>
                </a:solidFill>
              </a:rPr>
              <a:t>           Education component” for engineering majors.</a:t>
            </a:r>
            <a:endParaRPr sz="12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Core Curricula at Lafayette’s</a:t>
            </a:r>
            <a:endParaRPr sz="2400"/>
          </a:p>
          <a:p>
            <a:pPr marL="0" lvl="0" indent="0" algn="ctr" rtl="0">
              <a:spcBef>
                <a:spcPts val="0"/>
              </a:spcBef>
              <a:spcAft>
                <a:spcPts val="0"/>
              </a:spcAft>
              <a:buNone/>
            </a:pPr>
            <a:r>
              <a:rPr lang="en" sz="2400"/>
              <a:t>Comparison Schools: Schools </a:t>
            </a:r>
            <a:endParaRPr sz="2400"/>
          </a:p>
          <a:p>
            <a:pPr marL="0" lvl="0" indent="0" algn="ctr" rtl="0">
              <a:spcBef>
                <a:spcPts val="0"/>
              </a:spcBef>
              <a:spcAft>
                <a:spcPts val="0"/>
              </a:spcAft>
              <a:buNone/>
            </a:pPr>
            <a:r>
              <a:rPr lang="en" sz="2400"/>
              <a:t>By Name</a:t>
            </a:r>
            <a:endParaRPr sz="2400"/>
          </a:p>
        </p:txBody>
      </p:sp>
      <p:sp>
        <p:nvSpPr>
          <p:cNvPr id="272" name="Google Shape;272;p45"/>
          <p:cNvSpPr txBox="1">
            <a:spLocks noGrp="1"/>
          </p:cNvSpPr>
          <p:nvPr>
            <p:ph type="body" idx="1"/>
          </p:nvPr>
        </p:nvSpPr>
        <p:spPr>
          <a:xfrm>
            <a:off x="498975" y="2494900"/>
            <a:ext cx="6828300" cy="64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000000"/>
                </a:solidFill>
              </a:rPr>
              <a:t>1.  Schools with a required core curriculum:</a:t>
            </a:r>
            <a:br>
              <a:rPr lang="en" sz="1000" b="1">
                <a:solidFill>
                  <a:srgbClr val="000000"/>
                </a:solidFill>
              </a:rPr>
            </a:br>
            <a:r>
              <a:rPr lang="en" sz="1100">
                <a:solidFill>
                  <a:srgbClr val="000000"/>
                </a:solidFill>
              </a:rPr>
              <a:t>  	B</a:t>
            </a:r>
            <a:r>
              <a:rPr lang="en" sz="1000">
                <a:solidFill>
                  <a:srgbClr val="000000"/>
                </a:solidFill>
              </a:rPr>
              <a:t>ates College		  </a:t>
            </a:r>
            <a:r>
              <a:rPr lang="en" sz="1000">
                <a:solidFill>
                  <a:schemeClr val="dk1"/>
                </a:solidFill>
              </a:rPr>
              <a:t>Colgate University		Middlebury College		Vassar College</a:t>
            </a:r>
            <a:r>
              <a:rPr lang="en" sz="1000">
                <a:solidFill>
                  <a:srgbClr val="000000"/>
                </a:solidFill>
              </a:rPr>
              <a:t/>
            </a:r>
            <a:br>
              <a:rPr lang="en" sz="1000">
                <a:solidFill>
                  <a:srgbClr val="000000"/>
                </a:solidFill>
              </a:rPr>
            </a:br>
            <a:r>
              <a:rPr lang="en" sz="1000">
                <a:solidFill>
                  <a:srgbClr val="000000"/>
                </a:solidFill>
              </a:rPr>
              <a:t>     	Bowdoin College	  </a:t>
            </a:r>
            <a:r>
              <a:rPr lang="en" sz="1000">
                <a:solidFill>
                  <a:schemeClr val="dk1"/>
                </a:solidFill>
              </a:rPr>
              <a:t>Davidson College		Oberlin College			Washington &amp; Lee</a:t>
            </a:r>
            <a:r>
              <a:rPr lang="en" sz="1000">
                <a:solidFill>
                  <a:srgbClr val="000000"/>
                </a:solidFill>
              </a:rPr>
              <a:t/>
            </a:r>
            <a:br>
              <a:rPr lang="en" sz="1000">
                <a:solidFill>
                  <a:srgbClr val="000000"/>
                </a:solidFill>
              </a:rPr>
            </a:br>
            <a:r>
              <a:rPr lang="en" sz="1000">
                <a:solidFill>
                  <a:srgbClr val="000000"/>
                </a:solidFill>
              </a:rPr>
              <a:t>     	Carleton College</a:t>
            </a:r>
            <a:r>
              <a:rPr lang="en" sz="1000">
                <a:solidFill>
                  <a:schemeClr val="dk1"/>
                </a:solidFill>
              </a:rPr>
              <a:t>	  Harvey Mudd College		Pomona College		Wellesley College</a:t>
            </a:r>
            <a:r>
              <a:rPr lang="en" sz="1000">
                <a:solidFill>
                  <a:srgbClr val="000000"/>
                </a:solidFill>
              </a:rPr>
              <a:t/>
            </a:r>
            <a:br>
              <a:rPr lang="en" sz="1000">
                <a:solidFill>
                  <a:srgbClr val="000000"/>
                </a:solidFill>
              </a:rPr>
            </a:br>
            <a:r>
              <a:rPr lang="en" sz="1000">
                <a:solidFill>
                  <a:srgbClr val="000000"/>
                </a:solidFill>
              </a:rPr>
              <a:t>     	Claremont McKenna	  </a:t>
            </a:r>
            <a:r>
              <a:rPr lang="en" sz="1000">
                <a:solidFill>
                  <a:schemeClr val="dk1"/>
                </a:solidFill>
              </a:rPr>
              <a:t>Haverford College		Swarthmore College		Williams College</a:t>
            </a:r>
            <a:br>
              <a:rPr lang="en" sz="1000">
                <a:solidFill>
                  <a:schemeClr val="dk1"/>
                </a:solidFill>
              </a:rPr>
            </a:br>
            <a:r>
              <a:rPr lang="en" sz="1000">
                <a:solidFill>
                  <a:schemeClr val="dk1"/>
                </a:solidFill>
              </a:rPr>
              <a:t>     	Colby College	  	  [Lafayette College] 		Union College</a:t>
            </a:r>
            <a:endParaRPr sz="1000">
              <a:solidFill>
                <a:schemeClr val="dk1"/>
              </a:solidFill>
            </a:endParaRPr>
          </a:p>
          <a:p>
            <a:pPr marL="0" lvl="0" indent="0" algn="l" rtl="0">
              <a:spcBef>
                <a:spcPts val="1000"/>
              </a:spcBef>
              <a:spcAft>
                <a:spcPts val="0"/>
              </a:spcAft>
              <a:buNone/>
            </a:pPr>
            <a:endParaRPr sz="1100">
              <a:solidFill>
                <a:schemeClr val="dk1"/>
              </a:solidFill>
            </a:endParaRPr>
          </a:p>
          <a:p>
            <a:pPr marL="0" lvl="0" indent="0" algn="l" rtl="0">
              <a:spcBef>
                <a:spcPts val="1000"/>
              </a:spcBef>
              <a:spcAft>
                <a:spcPts val="0"/>
              </a:spcAft>
              <a:buNone/>
            </a:pPr>
            <a:r>
              <a:rPr lang="en" sz="1000" b="1">
                <a:solidFill>
                  <a:srgbClr val="000000"/>
                </a:solidFill>
              </a:rPr>
              <a:t>2.  Schools without a required core curriculum:</a:t>
            </a:r>
            <a:r>
              <a:rPr lang="en" sz="1000">
                <a:solidFill>
                  <a:srgbClr val="000000"/>
                </a:solidFill>
              </a:rPr>
              <a:t/>
            </a:r>
            <a:br>
              <a:rPr lang="en" sz="1000">
                <a:solidFill>
                  <a:srgbClr val="000000"/>
                </a:solidFill>
              </a:rPr>
            </a:br>
            <a:r>
              <a:rPr lang="en" sz="1200">
                <a:solidFill>
                  <a:schemeClr val="dk1"/>
                </a:solidFill>
              </a:rPr>
              <a:t>     	</a:t>
            </a:r>
            <a:r>
              <a:rPr lang="en" sz="1000">
                <a:solidFill>
                  <a:schemeClr val="dk1"/>
                </a:solidFill>
              </a:rPr>
              <a:t>Amherst College         	Grinnell College         		Hamilton College 		Smith College         </a:t>
            </a:r>
            <a:br>
              <a:rPr lang="en" sz="1000">
                <a:solidFill>
                  <a:schemeClr val="dk1"/>
                </a:solidFill>
              </a:rPr>
            </a:br>
            <a:r>
              <a:rPr lang="en" sz="1000">
                <a:solidFill>
                  <a:schemeClr val="dk1"/>
                </a:solidFill>
              </a:rPr>
              <a:t>     	Wesleyan University  </a:t>
            </a:r>
            <a:r>
              <a:rPr lang="en" sz="1200">
                <a:solidFill>
                  <a:schemeClr val="dk1"/>
                </a:solidFill>
              </a:rPr>
              <a: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1000"/>
              </a:spcBef>
              <a:spcAft>
                <a:spcPts val="0"/>
              </a:spcAft>
              <a:buNone/>
            </a:pPr>
            <a:r>
              <a:rPr lang="en" sz="1000" b="1">
                <a:solidFill>
                  <a:srgbClr val="000000"/>
                </a:solidFill>
              </a:rPr>
              <a:t>3.  School with a required core curriculum f</a:t>
            </a:r>
            <a:r>
              <a:rPr lang="en" sz="1000" b="1">
                <a:solidFill>
                  <a:schemeClr val="dk1"/>
                </a:solidFill>
              </a:rPr>
              <a:t>or most students but a lighter “General Education Component” for</a:t>
            </a:r>
            <a:br>
              <a:rPr lang="en" sz="1000" b="1">
                <a:solidFill>
                  <a:schemeClr val="dk1"/>
                </a:solidFill>
              </a:rPr>
            </a:br>
            <a:r>
              <a:rPr lang="en" sz="1000" b="1">
                <a:solidFill>
                  <a:schemeClr val="dk1"/>
                </a:solidFill>
              </a:rPr>
              <a:t>      engineering majors</a:t>
            </a:r>
            <a:r>
              <a:rPr lang="en" sz="1000" b="1">
                <a:solidFill>
                  <a:srgbClr val="000000"/>
                </a:solidFill>
              </a:rPr>
              <a:t>:</a:t>
            </a:r>
            <a:br>
              <a:rPr lang="en" sz="1000" b="1">
                <a:solidFill>
                  <a:srgbClr val="000000"/>
                </a:solidFill>
              </a:rPr>
            </a:br>
            <a:r>
              <a:rPr lang="en" sz="1000">
                <a:solidFill>
                  <a:schemeClr val="dk1"/>
                </a:solidFill>
              </a:rPr>
              <a:t>     	Bucknell University</a:t>
            </a:r>
            <a:endParaRPr sz="1000">
              <a:solidFill>
                <a:schemeClr val="dk1"/>
              </a:solidFill>
            </a:endParaRPr>
          </a:p>
          <a:p>
            <a:pPr marL="0" lvl="0" indent="457200" algn="l" rtl="0">
              <a:spcBef>
                <a:spcPts val="100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257050" y="870275"/>
            <a:ext cx="72582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t>Core Curricula at Lafayette’s</a:t>
            </a:r>
            <a:br>
              <a:rPr lang="en" sz="2400"/>
            </a:br>
            <a:r>
              <a:rPr lang="en" sz="2400"/>
              <a:t>Comparison Schools: Further Reading</a:t>
            </a:r>
            <a:endParaRPr sz="2400"/>
          </a:p>
        </p:txBody>
      </p:sp>
      <p:sp>
        <p:nvSpPr>
          <p:cNvPr id="278" name="Google Shape;278;p46"/>
          <p:cNvSpPr txBox="1">
            <a:spLocks noGrp="1"/>
          </p:cNvSpPr>
          <p:nvPr>
            <p:ph type="body" idx="1"/>
          </p:nvPr>
        </p:nvSpPr>
        <p:spPr>
          <a:xfrm>
            <a:off x="904875" y="1929875"/>
            <a:ext cx="5972400" cy="6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rPr>
              <a:t>    </a:t>
            </a:r>
            <a:endParaRPr sz="1200">
              <a:solidFill>
                <a:srgbClr val="000000"/>
              </a:solidFill>
            </a:endParaRPr>
          </a:p>
          <a:p>
            <a:pPr marL="0" lvl="0" indent="0" algn="l" rtl="0">
              <a:lnSpc>
                <a:spcPct val="150000"/>
              </a:lnSpc>
              <a:spcBef>
                <a:spcPts val="1600"/>
              </a:spcBef>
              <a:spcAft>
                <a:spcPts val="0"/>
              </a:spcAft>
              <a:buNone/>
            </a:pPr>
            <a:r>
              <a:rPr lang="en" sz="1200">
                <a:solidFill>
                  <a:srgbClr val="000000"/>
                </a:solidFill>
              </a:rPr>
              <a:t>For additional information and for making specific comparisons between the core curricula among schools, the CCS Review Steering Committee is happy to share a  “Compilation of Core Curricula of Lafayette’s Comparison Schools” upon request. </a:t>
            </a:r>
            <a:endParaRPr sz="1200">
              <a:solidFill>
                <a:srgbClr val="000000"/>
              </a:solidFill>
            </a:endParaRPr>
          </a:p>
          <a:p>
            <a:pPr marL="0" lvl="0" indent="0" algn="l" rtl="0">
              <a:spcBef>
                <a:spcPts val="1600"/>
              </a:spcBef>
              <a:spcAft>
                <a:spcPts val="1600"/>
              </a:spcAft>
              <a:buNone/>
            </a:pPr>
            <a:r>
              <a:rPr lang="en" sz="1200">
                <a:solidFill>
                  <a:srgbClr val="000000"/>
                </a:solidFill>
              </a:rPr>
              <a:t>							</a:t>
            </a:r>
            <a:endParaRPr sz="1200">
              <a:solidFill>
                <a:srgbClr val="000000"/>
              </a:solidFill>
            </a:endParaRPr>
          </a:p>
        </p:txBody>
      </p:sp>
      <p:sp>
        <p:nvSpPr>
          <p:cNvPr id="279" name="Google Shape;279;p46"/>
          <p:cNvSpPr txBox="1"/>
          <p:nvPr/>
        </p:nvSpPr>
        <p:spPr>
          <a:xfrm>
            <a:off x="1658575" y="4315850"/>
            <a:ext cx="5136300" cy="5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279225" y="114773"/>
            <a:ext cx="7242600" cy="61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Clr>
                <a:schemeClr val="dk1"/>
              </a:buClr>
              <a:buSzPts val="1100"/>
              <a:buFont typeface="Arial"/>
              <a:buNone/>
            </a:pPr>
            <a:r>
              <a:rPr lang="en" sz="2400"/>
              <a:t>Open Meeting for Faculty and Staff</a:t>
            </a:r>
            <a:endParaRPr sz="2400"/>
          </a:p>
        </p:txBody>
      </p:sp>
      <p:sp>
        <p:nvSpPr>
          <p:cNvPr id="285" name="Google Shape;285;p47"/>
          <p:cNvSpPr txBox="1">
            <a:spLocks noGrp="1"/>
          </p:cNvSpPr>
          <p:nvPr>
            <p:ph type="body" idx="1"/>
          </p:nvPr>
        </p:nvSpPr>
        <p:spPr>
          <a:xfrm>
            <a:off x="923925" y="1815575"/>
            <a:ext cx="5953200" cy="668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12/14/2020</a:t>
            </a:r>
            <a:br>
              <a:rPr lang="en" sz="1100">
                <a:solidFill>
                  <a:schemeClr val="dk1"/>
                </a:solidFill>
              </a:rPr>
            </a:br>
            <a:r>
              <a:rPr lang="en" sz="1100">
                <a:solidFill>
                  <a:schemeClr val="dk1"/>
                </a:solidFill>
              </a:rPr>
              <a:t>Ca. 60 faculty/staff attended </a:t>
            </a:r>
            <a:endParaRPr sz="135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200">
                <a:solidFill>
                  <a:schemeClr val="dk1"/>
                </a:solidFill>
              </a:rPr>
              <a:t>Issues Raised</a:t>
            </a:r>
            <a:endParaRPr sz="12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AutoNum type="romanUcPeriod"/>
            </a:pPr>
            <a:r>
              <a:rPr lang="en" sz="1100" b="1">
                <a:solidFill>
                  <a:schemeClr val="dk1"/>
                </a:solidFill>
              </a:rPr>
              <a:t>General Issues	</a:t>
            </a:r>
            <a:r>
              <a:rPr lang="en" sz="1100">
                <a:solidFill>
                  <a:schemeClr val="dk1"/>
                </a:solidFill>
              </a:rPr>
              <a:t>The Why of the CCS</a:t>
            </a:r>
            <a:br>
              <a:rPr lang="en" sz="1100">
                <a:solidFill>
                  <a:schemeClr val="dk1"/>
                </a:solidFill>
              </a:rPr>
            </a:br>
            <a:r>
              <a:rPr lang="en" sz="1100">
                <a:solidFill>
                  <a:schemeClr val="dk1"/>
                </a:solidFill>
              </a:rPr>
              <a:t>			Interdisciplinarity vs Specialization and</a:t>
            </a:r>
            <a:br>
              <a:rPr lang="en" sz="1100">
                <a:solidFill>
                  <a:schemeClr val="dk1"/>
                </a:solidFill>
              </a:rPr>
            </a:br>
            <a:r>
              <a:rPr lang="en" sz="1100">
                <a:solidFill>
                  <a:schemeClr val="dk1"/>
                </a:solidFill>
              </a:rPr>
              <a:t>			Outcomes vs Distribution in the CCS</a:t>
            </a:r>
            <a:br>
              <a:rPr lang="en" sz="1100">
                <a:solidFill>
                  <a:schemeClr val="dk1"/>
                </a:solidFill>
              </a:rPr>
            </a:br>
            <a:endParaRPr sz="1100">
              <a:solidFill>
                <a:schemeClr val="dk1"/>
              </a:solidFill>
            </a:endParaRPr>
          </a:p>
          <a:p>
            <a:pPr marL="457200" lvl="0" indent="-298450" algn="l" rtl="0">
              <a:spcBef>
                <a:spcPts val="0"/>
              </a:spcBef>
              <a:spcAft>
                <a:spcPts val="0"/>
              </a:spcAft>
              <a:buClr>
                <a:schemeClr val="dk1"/>
              </a:buClr>
              <a:buSzPts val="1100"/>
              <a:buAutoNum type="romanUcPeriod"/>
            </a:pPr>
            <a:r>
              <a:rPr lang="en" sz="1100" b="1">
                <a:solidFill>
                  <a:schemeClr val="dk1"/>
                </a:solidFill>
              </a:rPr>
              <a:t>Improvements to Current Attributes</a:t>
            </a:r>
            <a:endParaRPr sz="1100" b="1">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Arts/Humanities</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EPSL</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FYS (see also below Race/Justice)</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GM 1 and 2 (see also below Race/Justice)</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NS (See also above Interdisciplinarity vs Specialization)</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STSC</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Writing (W)</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AutoNum type="romanUcPeriod"/>
            </a:pPr>
            <a:r>
              <a:rPr lang="en" sz="1100" b="1">
                <a:solidFill>
                  <a:schemeClr val="dk1"/>
                </a:solidFill>
              </a:rPr>
              <a:t>New Attributes?	</a:t>
            </a:r>
            <a:r>
              <a:rPr lang="en" sz="1100">
                <a:solidFill>
                  <a:schemeClr val="dk1"/>
                </a:solidFill>
              </a:rPr>
              <a:t>Community Engagement/Civic Learning?</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Race/Social Justice?</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Second-Semester FYS?</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Sustainability?</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AutoNum type="romanUcPeriod"/>
            </a:pPr>
            <a:r>
              <a:rPr lang="en" sz="1100" b="1">
                <a:solidFill>
                  <a:schemeClr val="dk1"/>
                </a:solidFill>
              </a:rPr>
              <a:t>New Mechanics?	</a:t>
            </a:r>
            <a:r>
              <a:rPr lang="en" sz="1100">
                <a:solidFill>
                  <a:schemeClr val="dk1"/>
                </a:solidFill>
              </a:rPr>
              <a:t>Cap the number of attributes per course?</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CCS attributes for 300 level courses?</a:t>
            </a:r>
            <a:endParaRPr sz="1100">
              <a:solidFill>
                <a:schemeClr val="dk1"/>
              </a:solidFill>
            </a:endParaRPr>
          </a:p>
          <a:p>
            <a:pPr marL="1371600" lvl="0" indent="457200" algn="l" rtl="0">
              <a:spcBef>
                <a:spcPts val="0"/>
              </a:spcBef>
              <a:spcAft>
                <a:spcPts val="0"/>
              </a:spcAft>
              <a:buClr>
                <a:schemeClr val="dk1"/>
              </a:buClr>
              <a:buSzPts val="1100"/>
              <a:buFont typeface="Arial"/>
              <a:buNone/>
            </a:pPr>
            <a:r>
              <a:rPr lang="en" sz="1100">
                <a:solidFill>
                  <a:schemeClr val="dk1"/>
                </a:solidFill>
              </a:rPr>
              <a:t>Periodic review if courses still merit to carry an attribute?</a:t>
            </a:r>
            <a:br>
              <a:rPr lang="en" sz="1100">
                <a:solidFill>
                  <a:schemeClr val="dk1"/>
                </a:solidFill>
              </a:rPr>
            </a:br>
            <a:endParaRPr sz="1100">
              <a:solidFill>
                <a:schemeClr val="dk1"/>
              </a:solidFill>
            </a:endParaRPr>
          </a:p>
          <a:p>
            <a:pPr marL="457200" lvl="0" indent="-298450" algn="l" rtl="0">
              <a:spcBef>
                <a:spcPts val="0"/>
              </a:spcBef>
              <a:spcAft>
                <a:spcPts val="0"/>
              </a:spcAft>
              <a:buClr>
                <a:schemeClr val="dk1"/>
              </a:buClr>
              <a:buSzPts val="1100"/>
              <a:buAutoNum type="romanUcPeriod"/>
            </a:pPr>
            <a:r>
              <a:rPr lang="en" sz="1100" b="1">
                <a:solidFill>
                  <a:schemeClr val="dk1"/>
                </a:solidFill>
              </a:rPr>
              <a:t>CCS and Other Units	</a:t>
            </a:r>
            <a:r>
              <a:rPr lang="en" sz="1100">
                <a:solidFill>
                  <a:schemeClr val="dk1"/>
                </a:solidFill>
              </a:rPr>
              <a:t>CCS/pre-declaration advising </a:t>
            </a:r>
            <a:endParaRPr sz="1100">
              <a:solidFill>
                <a:schemeClr val="dk1"/>
              </a:solidFill>
            </a:endParaRPr>
          </a:p>
          <a:p>
            <a:pPr marL="1828800" lvl="0" indent="457200" algn="l" rtl="0">
              <a:spcBef>
                <a:spcPts val="0"/>
              </a:spcBef>
              <a:spcAft>
                <a:spcPts val="0"/>
              </a:spcAft>
              <a:buClr>
                <a:schemeClr val="dk1"/>
              </a:buClr>
              <a:buSzPts val="1100"/>
              <a:buFont typeface="Arial"/>
              <a:buNone/>
            </a:pPr>
            <a:r>
              <a:rPr lang="en" sz="1100">
                <a:solidFill>
                  <a:schemeClr val="dk1"/>
                </a:solidFill>
              </a:rPr>
              <a:t>Library</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8"/>
          <p:cNvSpPr txBox="1">
            <a:spLocks noGrp="1"/>
          </p:cNvSpPr>
          <p:nvPr>
            <p:ph type="title"/>
          </p:nvPr>
        </p:nvSpPr>
        <p:spPr>
          <a:xfrm>
            <a:off x="279225" y="114773"/>
            <a:ext cx="7242600" cy="61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Clr>
                <a:schemeClr val="dk1"/>
              </a:buClr>
              <a:buSzPts val="1100"/>
              <a:buFont typeface="Arial"/>
              <a:buNone/>
            </a:pPr>
            <a:r>
              <a:rPr lang="en" sz="2400"/>
              <a:t>Open Meeting for Students</a:t>
            </a:r>
            <a:endParaRPr sz="2400"/>
          </a:p>
        </p:txBody>
      </p:sp>
      <p:sp>
        <p:nvSpPr>
          <p:cNvPr id="291" name="Google Shape;291;p48"/>
          <p:cNvSpPr txBox="1">
            <a:spLocks noGrp="1"/>
          </p:cNvSpPr>
          <p:nvPr>
            <p:ph type="body" idx="1"/>
          </p:nvPr>
        </p:nvSpPr>
        <p:spPr>
          <a:xfrm>
            <a:off x="983800" y="1528200"/>
            <a:ext cx="5853600" cy="7416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12/10/2020</a:t>
            </a:r>
            <a:br>
              <a:rPr lang="en" sz="1100">
                <a:solidFill>
                  <a:schemeClr val="dk1"/>
                </a:solidFill>
              </a:rPr>
            </a:br>
            <a:r>
              <a:rPr lang="en" sz="1100">
                <a:solidFill>
                  <a:schemeClr val="dk1"/>
                </a:solidFill>
              </a:rPr>
              <a:t>15 students attended    </a:t>
            </a:r>
            <a:endParaRPr sz="11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200">
                <a:solidFill>
                  <a:schemeClr val="dk1"/>
                </a:solidFill>
              </a:rPr>
              <a:t>Issues Raised</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Positives about the CCS</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Allows trying different disciplines while fulfilling graduation requirements. </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 range of classes to choose from to meet CCS requirements</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Substantial W requirement</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General Issues about the CCS</a:t>
            </a:r>
            <a:endParaRPr sz="1000">
              <a:solidFill>
                <a:schemeClr val="dk1"/>
              </a:solidFill>
            </a:endParaRPr>
          </a:p>
          <a:p>
            <a:pPr marL="0" lvl="0" indent="0" algn="l" rtl="0">
              <a:spcBef>
                <a:spcPts val="0"/>
              </a:spcBef>
              <a:spcAft>
                <a:spcPts val="0"/>
              </a:spcAft>
              <a:buNone/>
            </a:pPr>
            <a:r>
              <a:rPr lang="en" sz="1000">
                <a:solidFill>
                  <a:schemeClr val="dk1"/>
                </a:solidFill>
              </a:rPr>
              <a:t>Easier to complete for hum and soc sci majors than for STEM majors, especially engin.</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May make it impossible for engineering majors to pursue a minor.</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Issues with current attributes</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u="sng">
                <a:solidFill>
                  <a:schemeClr val="dk1"/>
                </a:solidFill>
              </a:rPr>
              <a:t>GM1 and GM2</a:t>
            </a:r>
            <a:endParaRPr sz="1000" u="sng">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Difference is not clear.</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Not sufficiently focused on topics especially important now, like race/social justice.</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Introductory courses with GMs may not give students desired depth. </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u="sng">
                <a:solidFill>
                  <a:schemeClr val="dk1"/>
                </a:solidFill>
              </a:rPr>
              <a:t>STSC</a:t>
            </a:r>
            <a:endParaRPr sz="1000" u="sng">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Far too few offerings.</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Some students have never heard of STSC.</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There was no heads-up that no STSC offered would be offered in Fall 2020.</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Suggestions what to add/innovate</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Sustainability requirement</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Race/social justice attribute and other curricular demands by "Dear Lafayette College"</a:t>
            </a:r>
            <a:br>
              <a:rPr lang="en" sz="1000">
                <a:solidFill>
                  <a:schemeClr val="dk1"/>
                </a:solidFill>
              </a:rPr>
            </a:br>
            <a:r>
              <a:rPr lang="en" sz="1000">
                <a:solidFill>
                  <a:schemeClr val="dk1"/>
                </a:solidFill>
              </a:rPr>
              <a:t>FY experience to include justice, equity and inclusion component?</a:t>
            </a:r>
            <a:br>
              <a:rPr lang="en" sz="1000">
                <a:solidFill>
                  <a:schemeClr val="dk1"/>
                </a:solidFill>
              </a:rPr>
            </a:br>
            <a:r>
              <a:rPr lang="en" sz="1000">
                <a:solidFill>
                  <a:schemeClr val="dk1"/>
                </a:solidFill>
              </a:rPr>
              <a:t>Changes should not increase the number of CCS requirements.</a:t>
            </a:r>
            <a:endParaRPr sz="1000">
              <a:solidFill>
                <a:schemeClr val="dk1"/>
              </a:solidFill>
            </a:endParaRPr>
          </a:p>
          <a:p>
            <a:pPr marL="457200" lvl="0" indent="-292100" algn="l" rtl="0">
              <a:spcBef>
                <a:spcPts val="1200"/>
              </a:spcBef>
              <a:spcAft>
                <a:spcPts val="0"/>
              </a:spcAft>
              <a:buClr>
                <a:schemeClr val="dk1"/>
              </a:buClr>
              <a:buSzPts val="1000"/>
              <a:buAutoNum type="arabicPeriod"/>
            </a:pPr>
            <a:r>
              <a:rPr lang="en" sz="1000">
                <a:solidFill>
                  <a:schemeClr val="dk1"/>
                </a:solidFill>
              </a:rPr>
              <a:t> Information/Advising for students about CCS</a:t>
            </a:r>
            <a:endParaRPr sz="1000">
              <a:solidFill>
                <a:schemeClr val="dk1"/>
              </a:solidFill>
            </a:endParaRPr>
          </a:p>
          <a:p>
            <a:pPr marL="0" lvl="0" indent="0" algn="l" rtl="0">
              <a:spcBef>
                <a:spcPts val="0"/>
              </a:spcBef>
              <a:spcAft>
                <a:spcPts val="0"/>
              </a:spcAft>
              <a:buNone/>
            </a:pPr>
            <a:r>
              <a:rPr lang="en" sz="1000">
                <a:solidFill>
                  <a:schemeClr val="dk1"/>
                </a:solidFill>
              </a:rPr>
              <a:t>CCS can feel overwhelming and confusing at first, especially with uneven quality of FY advising.</a:t>
            </a:r>
            <a:br>
              <a:rPr lang="en" sz="1000">
                <a:solidFill>
                  <a:schemeClr val="dk1"/>
                </a:solidFill>
              </a:rPr>
            </a:br>
            <a:r>
              <a:rPr lang="en" sz="1000">
                <a:solidFill>
                  <a:schemeClr val="dk1"/>
                </a:solidFill>
              </a:rPr>
              <a:t>Not all students or advisors know how to search courses by attribute through Banner.</a:t>
            </a:r>
            <a:br>
              <a:rPr lang="en" sz="1000">
                <a:solidFill>
                  <a:schemeClr val="dk1"/>
                </a:solidFill>
              </a:rPr>
            </a:br>
            <a:r>
              <a:rPr lang="en" sz="1000">
                <a:solidFill>
                  <a:schemeClr val="dk1"/>
                </a:solidFill>
              </a:rPr>
              <a:t>Department course websites should</a:t>
            </a:r>
            <a:br>
              <a:rPr lang="en" sz="1000">
                <a:solidFill>
                  <a:schemeClr val="dk1"/>
                </a:solidFill>
              </a:rPr>
            </a:br>
            <a:r>
              <a:rPr lang="en" sz="1000">
                <a:solidFill>
                  <a:schemeClr val="dk1"/>
                </a:solidFill>
              </a:rPr>
              <a:t>	Include CCS attributes</a:t>
            </a:r>
            <a:br>
              <a:rPr lang="en" sz="1000">
                <a:solidFill>
                  <a:schemeClr val="dk1"/>
                </a:solidFill>
              </a:rPr>
            </a:br>
            <a:r>
              <a:rPr lang="en" sz="1000">
                <a:solidFill>
                  <a:schemeClr val="dk1"/>
                </a:solidFill>
              </a:rPr>
              <a:t>	Reflect when/how often courses are normally offered</a:t>
            </a:r>
            <a:br>
              <a:rPr lang="en" sz="1000">
                <a:solidFill>
                  <a:schemeClr val="dk1"/>
                </a:solidFill>
              </a:rPr>
            </a:br>
            <a:r>
              <a:rPr lang="en" sz="1000">
                <a:solidFill>
                  <a:schemeClr val="dk1"/>
                </a:solidFill>
              </a:rPr>
              <a:t>	Not include courses no longer taught. </a:t>
            </a:r>
            <a:br>
              <a:rPr lang="en" sz="1000">
                <a:solidFill>
                  <a:schemeClr val="dk1"/>
                </a:solidFill>
              </a:rPr>
            </a:br>
            <a:r>
              <a:rPr lang="en" sz="1000">
                <a:solidFill>
                  <a:schemeClr val="dk1"/>
                </a:solidFill>
              </a:rPr>
              <a:t>A list of courses offered each semester by attribute would be helpful.</a:t>
            </a:r>
            <a:r>
              <a:rPr lang="en" sz="1100">
                <a:solidFill>
                  <a:schemeClr val="dk1"/>
                </a:solidFill>
              </a:rPr>
              <a:t> </a:t>
            </a:r>
            <a:endParaRPr sz="1100">
              <a:solidFill>
                <a:schemeClr val="dk1"/>
              </a:solidFill>
            </a:endParaRPr>
          </a:p>
          <a:p>
            <a:pPr marL="0" lvl="0" indent="0" algn="l" rtl="0">
              <a:spcBef>
                <a:spcPts val="1000"/>
              </a:spcBef>
              <a:spcAft>
                <a:spcPts val="0"/>
              </a:spcAft>
              <a:buClr>
                <a:schemeClr val="dk1"/>
              </a:buClr>
              <a:buSzPts val="1100"/>
              <a:buFont typeface="Arial"/>
              <a:buNone/>
            </a:pPr>
            <a:r>
              <a:rPr lang="en" sz="1000">
                <a:solidFill>
                  <a:schemeClr val="dk1"/>
                </a:solidFill>
              </a:rPr>
              <a:t>    6.</a:t>
            </a:r>
            <a:r>
              <a:rPr lang="en" sz="1000">
                <a:solidFill>
                  <a:schemeClr val="dk1"/>
                </a:solidFill>
                <a:latin typeface="Times New Roman"/>
                <a:ea typeface="Times New Roman"/>
                <a:cs typeface="Times New Roman"/>
                <a:sym typeface="Times New Roman"/>
              </a:rPr>
              <a:t>    </a:t>
            </a:r>
            <a:r>
              <a:rPr lang="en" sz="1000">
                <a:solidFill>
                  <a:schemeClr val="dk1"/>
                </a:solidFill>
              </a:rPr>
              <a:t>Hope for Revision Process</a:t>
            </a:r>
            <a:br>
              <a:rPr lang="en" sz="1000">
                <a:solidFill>
                  <a:schemeClr val="dk1"/>
                </a:solidFill>
              </a:rPr>
            </a:br>
            <a:r>
              <a:rPr lang="en" sz="1000">
                <a:solidFill>
                  <a:schemeClr val="dk1"/>
                </a:solidFill>
              </a:rPr>
              <a:t>Should seek student buy-in and be transparent.</a:t>
            </a:r>
            <a:endParaRPr sz="1000">
              <a:solidFill>
                <a:schemeClr val="dk1"/>
              </a:solidFill>
            </a:endParaRPr>
          </a:p>
          <a:p>
            <a:pPr marL="0" lvl="0" indent="0" algn="l" rtl="0">
              <a:spcBef>
                <a:spcPts val="1200"/>
              </a:spcBef>
              <a:spcAft>
                <a:spcPts val="0"/>
              </a:spcAft>
              <a:buClr>
                <a:schemeClr val="dk1"/>
              </a:buClr>
              <a:buSzPts val="1100"/>
              <a:buFont typeface="Arial"/>
              <a:buNone/>
            </a:pPr>
            <a:endParaRPr sz="1100">
              <a:solidFill>
                <a:schemeClr val="dk1"/>
              </a:solidFill>
              <a:highlight>
                <a:srgbClr val="FFFF00"/>
              </a:highlight>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title"/>
          </p:nvPr>
        </p:nvSpPr>
        <p:spPr>
          <a:xfrm>
            <a:off x="457200" y="2099000"/>
            <a:ext cx="68580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t>Findings of the Common Course of Study Review</a:t>
            </a:r>
            <a:endParaRPr sz="2400"/>
          </a:p>
          <a:p>
            <a:pPr marL="0" lvl="0" indent="0" algn="ctr" rtl="0">
              <a:spcBef>
                <a:spcPts val="0"/>
              </a:spcBef>
              <a:spcAft>
                <a:spcPts val="0"/>
              </a:spcAft>
              <a:buClr>
                <a:schemeClr val="dk1"/>
              </a:buClr>
              <a:buSzPts val="1100"/>
              <a:buFont typeface="Arial"/>
              <a:buNone/>
            </a:pPr>
            <a:r>
              <a:rPr lang="en" sz="2400"/>
              <a:t>September 2019 - December 2020</a:t>
            </a:r>
            <a:endParaRPr sz="2400"/>
          </a:p>
          <a:p>
            <a:pPr marL="0" lvl="0" indent="0" algn="ctr" rtl="0">
              <a:spcBef>
                <a:spcPts val="0"/>
              </a:spcBef>
              <a:spcAft>
                <a:spcPts val="0"/>
              </a:spcAft>
              <a:buClr>
                <a:schemeClr val="dk1"/>
              </a:buClr>
              <a:buSzPts val="1100"/>
              <a:buFont typeface="Arial"/>
              <a:buNone/>
            </a:pPr>
            <a:endParaRPr sz="2400"/>
          </a:p>
          <a:p>
            <a:pPr marL="0" lvl="0" indent="0" algn="ctr" rtl="0">
              <a:spcBef>
                <a:spcPts val="0"/>
              </a:spcBef>
              <a:spcAft>
                <a:spcPts val="0"/>
              </a:spcAft>
              <a:buClr>
                <a:schemeClr val="dk1"/>
              </a:buClr>
              <a:buSzPts val="1100"/>
              <a:buFont typeface="Arial"/>
              <a:buNone/>
            </a:pPr>
            <a:r>
              <a:rPr lang="en" sz="2400"/>
              <a:t>Comments? Questions?</a:t>
            </a:r>
            <a:endParaRPr sz="2400"/>
          </a:p>
        </p:txBody>
      </p:sp>
      <p:sp>
        <p:nvSpPr>
          <p:cNvPr id="297" name="Google Shape;297;p49"/>
          <p:cNvSpPr txBox="1">
            <a:spLocks noGrp="1"/>
          </p:cNvSpPr>
          <p:nvPr>
            <p:ph type="body" idx="1"/>
          </p:nvPr>
        </p:nvSpPr>
        <p:spPr>
          <a:xfrm>
            <a:off x="779250" y="3847602"/>
            <a:ext cx="6213900" cy="38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rPr>
              <a:t>  </a:t>
            </a:r>
            <a:endParaRPr sz="1200">
              <a:solidFill>
                <a:srgbClr val="000000"/>
              </a:solidFill>
            </a:endParaRPr>
          </a:p>
          <a:p>
            <a:pPr marL="0" lvl="0" indent="0" algn="l" rtl="0">
              <a:spcBef>
                <a:spcPts val="1600"/>
              </a:spcBef>
              <a:spcAft>
                <a:spcPts val="0"/>
              </a:spcAft>
              <a:buNone/>
            </a:pPr>
            <a:r>
              <a:rPr lang="en" sz="1200">
                <a:solidFill>
                  <a:srgbClr val="000000"/>
                </a:solidFill>
              </a:rPr>
              <a:t>Please reach out to any member of the CCS Review Steering Committee:</a:t>
            </a:r>
            <a:endParaRPr sz="1200">
              <a:solidFill>
                <a:srgbClr val="000000"/>
              </a:solidFill>
            </a:endParaRPr>
          </a:p>
          <a:p>
            <a:pPr marL="0" lvl="0" indent="0" algn="l" rtl="0">
              <a:lnSpc>
                <a:spcPct val="138000"/>
              </a:lnSpc>
              <a:spcBef>
                <a:spcPts val="1600"/>
              </a:spcBef>
              <a:spcAft>
                <a:spcPts val="0"/>
              </a:spcAft>
              <a:buClr>
                <a:schemeClr val="dk1"/>
              </a:buClr>
              <a:buSzPts val="1100"/>
              <a:buFont typeface="Arial"/>
              <a:buNone/>
            </a:pPr>
            <a:r>
              <a:rPr lang="en" sz="1200">
                <a:solidFill>
                  <a:srgbClr val="222222"/>
                </a:solidFill>
                <a:highlight>
                  <a:srgbClr val="FFFFFF"/>
                </a:highlight>
              </a:rPr>
              <a:t>Alex Brown (Mechanical Engineering; CEP)</a:t>
            </a:r>
            <a:endParaRPr sz="1200">
              <a:solidFill>
                <a:srgbClr val="222222"/>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 sz="1200">
                <a:solidFill>
                  <a:srgbClr val="222222"/>
                </a:solidFill>
                <a:highlight>
                  <a:srgbClr val="FFFFFF"/>
                </a:highlight>
              </a:rPr>
              <a:t>Markus Dubischar, co-chair (Associate Dean of the Curriculum)</a:t>
            </a:r>
            <a:endParaRPr sz="1200">
              <a:solidFill>
                <a:srgbClr val="222222"/>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 sz="1200">
                <a:solidFill>
                  <a:srgbClr val="222222"/>
                </a:solidFill>
                <a:highlight>
                  <a:srgbClr val="FFFFFF"/>
                </a:highlight>
              </a:rPr>
              <a:t>Lawrence Malinconico, co-chair (Geology and Environmental Geosciences: CEP chair)</a:t>
            </a:r>
            <a:endParaRPr sz="1200">
              <a:solidFill>
                <a:srgbClr val="222222"/>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 sz="1200">
                <a:solidFill>
                  <a:srgbClr val="222222"/>
                </a:solidFill>
                <a:highlight>
                  <a:srgbClr val="FFFFFF"/>
                </a:highlight>
              </a:rPr>
              <a:t>Julie Smith (Economics)</a:t>
            </a:r>
            <a:endParaRPr sz="1200">
              <a:solidFill>
                <a:srgbClr val="222222"/>
              </a:solidFill>
              <a:highlight>
                <a:srgbClr val="FFFFFF"/>
              </a:highlight>
            </a:endParaRPr>
          </a:p>
          <a:p>
            <a:pPr marL="0" lvl="0" indent="0" algn="l" rtl="0">
              <a:spcBef>
                <a:spcPts val="0"/>
              </a:spcBef>
              <a:spcAft>
                <a:spcPts val="0"/>
              </a:spcAft>
              <a:buNone/>
            </a:pPr>
            <a:endParaRPr sz="1200">
              <a:solidFill>
                <a:srgbClr val="000000"/>
              </a:solidFill>
            </a:endParaRPr>
          </a:p>
          <a:p>
            <a:pPr marL="0" lvl="0" indent="0" algn="l" rtl="0">
              <a:spcBef>
                <a:spcPts val="1600"/>
              </a:spcBef>
              <a:spcAft>
                <a:spcPts val="0"/>
              </a:spcAft>
              <a:buNone/>
            </a:pPr>
            <a:r>
              <a:rPr lang="en" sz="1200">
                <a:solidFill>
                  <a:srgbClr val="000000"/>
                </a:solidFill>
              </a:rPr>
              <a:t> </a:t>
            </a:r>
            <a:endParaRPr sz="1200">
              <a:solidFill>
                <a:srgbClr val="000000"/>
              </a:solidFill>
            </a:endParaRPr>
          </a:p>
          <a:p>
            <a:pPr marL="0" lvl="0" indent="0" algn="l" rtl="0">
              <a:spcBef>
                <a:spcPts val="1600"/>
              </a:spcBef>
              <a:spcAft>
                <a:spcPts val="0"/>
              </a:spcAft>
              <a:buNone/>
            </a:pPr>
            <a:endParaRPr sz="1200">
              <a:solidFill>
                <a:srgbClr val="000000"/>
              </a:solidFill>
            </a:endParaRPr>
          </a:p>
          <a:p>
            <a:pPr marL="0" lvl="0" indent="0" algn="l" rtl="0">
              <a:spcBef>
                <a:spcPts val="1600"/>
              </a:spcBef>
              <a:spcAft>
                <a:spcPts val="0"/>
              </a:spcAft>
              <a:buNone/>
            </a:pPr>
            <a:endParaRPr sz="1200">
              <a:solidFill>
                <a:srgbClr val="000000"/>
              </a:solidFill>
            </a:endParaRPr>
          </a:p>
          <a:p>
            <a:pPr marL="0" lvl="0" indent="0" algn="l" rtl="0">
              <a:spcBef>
                <a:spcPts val="1600"/>
              </a:spcBef>
              <a:spcAft>
                <a:spcPts val="1600"/>
              </a:spcAft>
              <a:buNone/>
            </a:pPr>
            <a:r>
              <a:rPr lang="en" sz="1200">
                <a:solidFill>
                  <a:srgbClr val="000000"/>
                </a:solidFill>
              </a:rPr>
              <a:t>							</a:t>
            </a:r>
            <a:endParaRPr sz="1200">
              <a:solidFill>
                <a:srgbClr val="000000"/>
              </a:solidFill>
            </a:endParaRPr>
          </a:p>
        </p:txBody>
      </p:sp>
      <p:sp>
        <p:nvSpPr>
          <p:cNvPr id="298" name="Google Shape;298;p49"/>
          <p:cNvSpPr txBox="1"/>
          <p:nvPr/>
        </p:nvSpPr>
        <p:spPr>
          <a:xfrm>
            <a:off x="1314450" y="6981825"/>
            <a:ext cx="5353200" cy="12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99" name="Google Shape;299;p49"/>
          <p:cNvPicPr preferRelativeResize="0"/>
          <p:nvPr/>
        </p:nvPicPr>
        <p:blipFill>
          <a:blip r:embed="rId3">
            <a:alphaModFix/>
          </a:blip>
          <a:stretch>
            <a:fillRect/>
          </a:stretch>
        </p:blipFill>
        <p:spPr>
          <a:xfrm>
            <a:off x="2752725" y="832175"/>
            <a:ext cx="2266950" cy="81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264903" y="144436"/>
            <a:ext cx="72426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r>
              <a:rPr lang="en" sz="2400"/>
              <a:t>Faculty Survey</a:t>
            </a:r>
            <a:endParaRPr sz="2400"/>
          </a:p>
          <a:p>
            <a:pPr marL="0" lvl="0" indent="0" algn="ctr" rtl="0">
              <a:spcBef>
                <a:spcPts val="0"/>
              </a:spcBef>
              <a:spcAft>
                <a:spcPts val="0"/>
              </a:spcAft>
              <a:buNone/>
            </a:pPr>
            <a:r>
              <a:rPr lang="en" sz="1500"/>
              <a:t>Jan 17 - Feb 2, 2020 (N</a:t>
            </a:r>
            <a:r>
              <a:rPr lang="en" sz="1500" baseline="-25000"/>
              <a:t>max</a:t>
            </a:r>
            <a:r>
              <a:rPr lang="en" sz="1500"/>
              <a:t> = 129)</a:t>
            </a:r>
            <a:endParaRPr sz="1500"/>
          </a:p>
        </p:txBody>
      </p:sp>
      <p:pic>
        <p:nvPicPr>
          <p:cNvPr id="83" name="Google Shape;83;p17"/>
          <p:cNvPicPr preferRelativeResize="0"/>
          <p:nvPr/>
        </p:nvPicPr>
        <p:blipFill>
          <a:blip r:embed="rId3">
            <a:alphaModFix/>
          </a:blip>
          <a:stretch>
            <a:fillRect/>
          </a:stretch>
        </p:blipFill>
        <p:spPr>
          <a:xfrm>
            <a:off x="1614088" y="1344975"/>
            <a:ext cx="4544225" cy="2733051"/>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84" name="Google Shape;84;p17"/>
          <p:cNvPicPr preferRelativeResize="0"/>
          <p:nvPr/>
        </p:nvPicPr>
        <p:blipFill>
          <a:blip r:embed="rId4">
            <a:alphaModFix/>
          </a:blip>
          <a:stretch>
            <a:fillRect/>
          </a:stretch>
        </p:blipFill>
        <p:spPr>
          <a:xfrm>
            <a:off x="1614100" y="4248850"/>
            <a:ext cx="4544224" cy="277885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85" name="Google Shape;85;p17"/>
          <p:cNvPicPr preferRelativeResize="0"/>
          <p:nvPr/>
        </p:nvPicPr>
        <p:blipFill>
          <a:blip r:embed="rId5">
            <a:alphaModFix/>
          </a:blip>
          <a:stretch>
            <a:fillRect/>
          </a:stretch>
        </p:blipFill>
        <p:spPr>
          <a:xfrm>
            <a:off x="903550" y="7198523"/>
            <a:ext cx="3746900" cy="2284699"/>
          </a:xfrm>
          <a:prstGeom prst="rect">
            <a:avLst/>
          </a:prstGeom>
          <a:noFill/>
          <a:ln>
            <a:noFill/>
          </a:ln>
          <a:effectLst>
            <a:outerShdw blurRad="57150" dist="19050" dir="5400000" algn="bl" rotWithShape="0">
              <a:srgbClr val="000000">
                <a:alpha val="50000"/>
              </a:srgbClr>
            </a:outerShdw>
          </a:effectLst>
        </p:spPr>
      </p:pic>
      <p:pic>
        <p:nvPicPr>
          <p:cNvPr id="86" name="Google Shape;86;p17"/>
          <p:cNvPicPr preferRelativeResize="0"/>
          <p:nvPr/>
        </p:nvPicPr>
        <p:blipFill>
          <a:blip r:embed="rId6">
            <a:alphaModFix/>
          </a:blip>
          <a:stretch>
            <a:fillRect/>
          </a:stretch>
        </p:blipFill>
        <p:spPr>
          <a:xfrm>
            <a:off x="4831000" y="7104275"/>
            <a:ext cx="1969200" cy="1200725"/>
          </a:xfrm>
          <a:prstGeom prst="rect">
            <a:avLst/>
          </a:prstGeom>
          <a:noFill/>
          <a:ln>
            <a:noFill/>
          </a:ln>
          <a:effectLst>
            <a:outerShdw blurRad="57150" dist="19050" dir="5400000" algn="bl" rotWithShape="0">
              <a:srgbClr val="000000">
                <a:alpha val="50000"/>
              </a:srgbClr>
            </a:outerShdw>
          </a:effectLst>
        </p:spPr>
      </p:pic>
      <p:pic>
        <p:nvPicPr>
          <p:cNvPr id="87" name="Google Shape;87;p17"/>
          <p:cNvPicPr preferRelativeResize="0"/>
          <p:nvPr/>
        </p:nvPicPr>
        <p:blipFill>
          <a:blip r:embed="rId7">
            <a:alphaModFix/>
          </a:blip>
          <a:stretch>
            <a:fillRect/>
          </a:stretch>
        </p:blipFill>
        <p:spPr>
          <a:xfrm>
            <a:off x="4831000" y="8305000"/>
            <a:ext cx="1969200" cy="120073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50625" y="555301"/>
            <a:ext cx="7242600" cy="81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t>Student Survey</a:t>
            </a:r>
            <a:endParaRPr sz="2400"/>
          </a:p>
          <a:p>
            <a:pPr marL="0" lvl="0" indent="0" algn="ctr" rtl="0">
              <a:spcBef>
                <a:spcPts val="0"/>
              </a:spcBef>
              <a:spcAft>
                <a:spcPts val="0"/>
              </a:spcAft>
              <a:buClr>
                <a:schemeClr val="dk1"/>
              </a:buClr>
              <a:buSzPts val="1100"/>
              <a:buFont typeface="Arial"/>
              <a:buNone/>
            </a:pPr>
            <a:r>
              <a:rPr lang="en" sz="1500"/>
              <a:t>Jan 27 - Feb 9, 2020 (N</a:t>
            </a:r>
            <a:r>
              <a:rPr lang="en" sz="1500" baseline="-25000"/>
              <a:t>max</a:t>
            </a:r>
            <a:r>
              <a:rPr lang="en" sz="1500"/>
              <a:t> = 606)</a:t>
            </a:r>
            <a:endParaRPr sz="2400"/>
          </a:p>
        </p:txBody>
      </p:sp>
      <p:pic>
        <p:nvPicPr>
          <p:cNvPr id="93" name="Google Shape;93;p18"/>
          <p:cNvPicPr preferRelativeResize="0"/>
          <p:nvPr/>
        </p:nvPicPr>
        <p:blipFill>
          <a:blip r:embed="rId3">
            <a:alphaModFix/>
          </a:blip>
          <a:stretch>
            <a:fillRect/>
          </a:stretch>
        </p:blipFill>
        <p:spPr>
          <a:xfrm>
            <a:off x="611150" y="2223501"/>
            <a:ext cx="3168049" cy="222025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94" name="Google Shape;94;p18"/>
          <p:cNvPicPr preferRelativeResize="0"/>
          <p:nvPr/>
        </p:nvPicPr>
        <p:blipFill>
          <a:blip r:embed="rId4">
            <a:alphaModFix/>
          </a:blip>
          <a:stretch>
            <a:fillRect/>
          </a:stretch>
        </p:blipFill>
        <p:spPr>
          <a:xfrm>
            <a:off x="4001400" y="2241348"/>
            <a:ext cx="3168050" cy="2184551"/>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95" name="Google Shape;95;p18"/>
          <p:cNvPicPr preferRelativeResize="0"/>
          <p:nvPr/>
        </p:nvPicPr>
        <p:blipFill>
          <a:blip r:embed="rId5">
            <a:alphaModFix/>
          </a:blip>
          <a:stretch>
            <a:fillRect/>
          </a:stretch>
        </p:blipFill>
        <p:spPr>
          <a:xfrm>
            <a:off x="611150" y="4541831"/>
            <a:ext cx="3168050" cy="2488719"/>
          </a:xfrm>
          <a:prstGeom prst="rect">
            <a:avLst/>
          </a:prstGeom>
          <a:noFill/>
          <a:ln>
            <a:noFill/>
          </a:ln>
          <a:effectLst>
            <a:outerShdw blurRad="57150" dist="19050" dir="5400000" algn="bl" rotWithShape="0">
              <a:srgbClr val="000000">
                <a:alpha val="50000"/>
              </a:srgbClr>
            </a:outerShdw>
          </a:effectLst>
        </p:spPr>
      </p:pic>
      <p:pic>
        <p:nvPicPr>
          <p:cNvPr id="96" name="Google Shape;96;p18"/>
          <p:cNvPicPr preferRelativeResize="0"/>
          <p:nvPr/>
        </p:nvPicPr>
        <p:blipFill>
          <a:blip r:embed="rId6">
            <a:alphaModFix/>
          </a:blip>
          <a:stretch>
            <a:fillRect/>
          </a:stretch>
        </p:blipFill>
        <p:spPr>
          <a:xfrm>
            <a:off x="611150" y="7026475"/>
            <a:ext cx="3109206" cy="2488725"/>
          </a:xfrm>
          <a:prstGeom prst="rect">
            <a:avLst/>
          </a:prstGeom>
          <a:noFill/>
          <a:ln>
            <a:noFill/>
          </a:ln>
          <a:effectLst>
            <a:outerShdw blurRad="57150" dist="19050" dir="5400000" algn="bl" rotWithShape="0">
              <a:srgbClr val="000000">
                <a:alpha val="50000"/>
              </a:srgbClr>
            </a:outerShdw>
          </a:effectLst>
        </p:spPr>
      </p:pic>
      <p:pic>
        <p:nvPicPr>
          <p:cNvPr id="97" name="Google Shape;97;p18"/>
          <p:cNvPicPr preferRelativeResize="0"/>
          <p:nvPr/>
        </p:nvPicPr>
        <p:blipFill>
          <a:blip r:embed="rId7">
            <a:alphaModFix/>
          </a:blip>
          <a:stretch>
            <a:fillRect/>
          </a:stretch>
        </p:blipFill>
        <p:spPr>
          <a:xfrm>
            <a:off x="4001400" y="4545913"/>
            <a:ext cx="3168050" cy="2480552"/>
          </a:xfrm>
          <a:prstGeom prst="rect">
            <a:avLst/>
          </a:prstGeom>
          <a:noFill/>
          <a:ln>
            <a:noFill/>
          </a:ln>
          <a:effectLst>
            <a:outerShdw blurRad="57150" dist="19050" dir="5400000" algn="bl" rotWithShape="0">
              <a:srgbClr val="000000">
                <a:alpha val="50000"/>
              </a:srgbClr>
            </a:outerShdw>
          </a:effectLst>
        </p:spPr>
      </p:pic>
      <p:pic>
        <p:nvPicPr>
          <p:cNvPr id="98" name="Google Shape;98;p18"/>
          <p:cNvPicPr preferRelativeResize="0"/>
          <p:nvPr/>
        </p:nvPicPr>
        <p:blipFill>
          <a:blip r:embed="rId8">
            <a:alphaModFix/>
          </a:blip>
          <a:stretch>
            <a:fillRect/>
          </a:stretch>
        </p:blipFill>
        <p:spPr>
          <a:xfrm>
            <a:off x="4030825" y="7316137"/>
            <a:ext cx="3109200" cy="2141263"/>
          </a:xfrm>
          <a:prstGeom prst="rect">
            <a:avLst/>
          </a:prstGeom>
          <a:noFill/>
          <a:ln>
            <a:noFill/>
          </a:ln>
          <a:effectLst>
            <a:outerShdw blurRad="57150" dist="19050" dir="5400000" algn="bl" rotWithShape="0">
              <a:srgbClr val="000000">
                <a:alpha val="50000"/>
              </a:srgbClr>
            </a:outerShdw>
          </a:effectLst>
        </p:spPr>
      </p:pic>
      <p:sp>
        <p:nvSpPr>
          <p:cNvPr id="99" name="Google Shape;99;p18"/>
          <p:cNvSpPr txBox="1"/>
          <p:nvPr/>
        </p:nvSpPr>
        <p:spPr>
          <a:xfrm>
            <a:off x="798300" y="1368000"/>
            <a:ext cx="6175800" cy="17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“Did you change your major or add a second major or add a minor because of a class (or classes) you took to fulfill a CCS requirement?”</a:t>
            </a:r>
            <a:endParaRPr sz="1200"/>
          </a:p>
          <a:p>
            <a:pPr marL="0" lvl="0" indent="0" algn="ctr" rtl="0">
              <a:spcBef>
                <a:spcPts val="0"/>
              </a:spcBef>
              <a:spcAft>
                <a:spcPts val="0"/>
              </a:spcAft>
              <a:buNone/>
            </a:pPr>
            <a:r>
              <a:rPr lang="en" sz="1200" b="1"/>
              <a:t>Yes: </a:t>
            </a:r>
            <a:r>
              <a:rPr lang="en" sz="1200"/>
              <a:t>144 (~25%)        </a:t>
            </a:r>
            <a:r>
              <a:rPr lang="en" sz="1200" b="1"/>
              <a:t>No:</a:t>
            </a:r>
            <a:r>
              <a:rPr lang="en" sz="1200"/>
              <a:t> 438 (~75%)</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264900" y="847723"/>
            <a:ext cx="7242600" cy="5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Data from the Office of Institutional</a:t>
            </a:r>
            <a:endParaRPr sz="2400"/>
          </a:p>
          <a:p>
            <a:pPr marL="0" lvl="0" indent="0" algn="ctr" rtl="0">
              <a:spcBef>
                <a:spcPts val="0"/>
              </a:spcBef>
              <a:spcAft>
                <a:spcPts val="0"/>
              </a:spcAft>
              <a:buNone/>
            </a:pPr>
            <a:r>
              <a:rPr lang="en" sz="2400"/>
              <a:t>Research and the Registrar’s Office</a:t>
            </a:r>
            <a:endParaRPr sz="2400"/>
          </a:p>
        </p:txBody>
      </p:sp>
      <p:sp>
        <p:nvSpPr>
          <p:cNvPr id="105" name="Google Shape;105;p19"/>
          <p:cNvSpPr txBox="1">
            <a:spLocks noGrp="1"/>
          </p:cNvSpPr>
          <p:nvPr>
            <p:ph type="body" idx="1"/>
          </p:nvPr>
        </p:nvSpPr>
        <p:spPr>
          <a:xfrm>
            <a:off x="501450" y="2038425"/>
            <a:ext cx="6769500" cy="4057500"/>
          </a:xfrm>
          <a:prstGeom prst="rect">
            <a:avLst/>
          </a:prstGeom>
          <a:noFill/>
        </p:spPr>
        <p:txBody>
          <a:bodyPr spcFirstLastPara="1" wrap="square" lIns="91425" tIns="91425" rIns="91425" bIns="91425" anchor="t" anchorCtr="0">
            <a:noAutofit/>
          </a:bodyPr>
          <a:lstStyle/>
          <a:p>
            <a:pPr marL="457200" lvl="0" indent="-304800" algn="l" rtl="0">
              <a:spcBef>
                <a:spcPts val="0"/>
              </a:spcBef>
              <a:spcAft>
                <a:spcPts val="0"/>
              </a:spcAft>
              <a:buClr>
                <a:srgbClr val="000000"/>
              </a:buClr>
              <a:buSzPts val="1200"/>
              <a:buAutoNum type="arabicPeriod"/>
            </a:pPr>
            <a:r>
              <a:rPr lang="en" sz="1200">
                <a:solidFill>
                  <a:srgbClr val="000000"/>
                </a:solidFill>
              </a:rPr>
              <a:t>For most attributes, 50-80% of students have completed the requirement by the beginning of their junior year. The major exception to this is the NS2 requirement.</a:t>
            </a:r>
            <a:br>
              <a:rPr lang="en" sz="1200">
                <a:solidFill>
                  <a:srgbClr val="000000"/>
                </a:solidFill>
              </a:rPr>
            </a:br>
            <a:endParaRPr sz="1200">
              <a:solidFill>
                <a:srgbClr val="000000"/>
              </a:solidFill>
            </a:endParaRPr>
          </a:p>
          <a:p>
            <a:pPr marL="457200" lvl="0" indent="-304800" algn="l" rtl="0">
              <a:spcBef>
                <a:spcPts val="0"/>
              </a:spcBef>
              <a:spcAft>
                <a:spcPts val="0"/>
              </a:spcAft>
              <a:buClr>
                <a:srgbClr val="000000"/>
              </a:buClr>
              <a:buSzPts val="1200"/>
              <a:buAutoNum type="arabicPeriod"/>
            </a:pPr>
            <a:r>
              <a:rPr lang="en" sz="1200">
                <a:solidFill>
                  <a:srgbClr val="000000"/>
                </a:solidFill>
              </a:rPr>
              <a:t>Cohorts represented graduation years 2016-2019.</a:t>
            </a:r>
            <a:endParaRPr sz="1200">
              <a:solidFill>
                <a:srgbClr val="000000"/>
              </a:solidFill>
            </a:endParaRPr>
          </a:p>
          <a:p>
            <a:pPr marL="0" lvl="0" indent="0" algn="ctr" rtl="0">
              <a:spcBef>
                <a:spcPts val="1600"/>
              </a:spcBef>
              <a:spcAft>
                <a:spcPts val="0"/>
              </a:spcAft>
              <a:buNone/>
            </a:pPr>
            <a:endParaRPr>
              <a:solidFill>
                <a:schemeClr val="dk1"/>
              </a:solidFill>
            </a:endParaRPr>
          </a:p>
          <a:p>
            <a:pPr marL="0" lvl="0" indent="0" algn="ctr" rtl="0">
              <a:spcBef>
                <a:spcPts val="1000"/>
              </a:spcBef>
              <a:spcAft>
                <a:spcPts val="0"/>
              </a:spcAft>
              <a:buNone/>
            </a:pPr>
            <a:r>
              <a:rPr lang="en">
                <a:solidFill>
                  <a:schemeClr val="dk1"/>
                </a:solidFill>
              </a:rPr>
              <a:t>How to Read the Following Graphs</a:t>
            </a:r>
            <a:endParaRPr>
              <a:solidFill>
                <a:schemeClr val="dk1"/>
              </a:solidFill>
            </a:endParaRPr>
          </a:p>
          <a:p>
            <a:pPr marL="457200" lvl="0" indent="-304800" algn="l" rtl="0">
              <a:spcBef>
                <a:spcPts val="1000"/>
              </a:spcBef>
              <a:spcAft>
                <a:spcPts val="0"/>
              </a:spcAft>
              <a:buClr>
                <a:srgbClr val="000000"/>
              </a:buClr>
              <a:buSzPts val="1200"/>
              <a:buAutoNum type="arabicPeriod"/>
            </a:pPr>
            <a:r>
              <a:rPr lang="en" sz="1200">
                <a:solidFill>
                  <a:srgbClr val="000000"/>
                </a:solidFill>
              </a:rPr>
              <a:t>The following graphs show the cumulative percentage of students by division major who have completed a particular requirement by term.</a:t>
            </a:r>
            <a:endParaRPr sz="1200">
              <a:solidFill>
                <a:srgbClr val="000000"/>
              </a:solidFill>
            </a:endParaRPr>
          </a:p>
          <a:p>
            <a:pPr marL="914400" lvl="1" indent="-304800" algn="l" rtl="0">
              <a:spcBef>
                <a:spcPts val="0"/>
              </a:spcBef>
              <a:spcAft>
                <a:spcPts val="0"/>
              </a:spcAft>
              <a:buClr>
                <a:srgbClr val="000000"/>
              </a:buClr>
              <a:buSzPts val="1200"/>
              <a:buAutoNum type="alphaLcPeriod"/>
            </a:pPr>
            <a:r>
              <a:rPr lang="en" sz="1200">
                <a:solidFill>
                  <a:srgbClr val="000000"/>
                </a:solidFill>
              </a:rPr>
              <a:t>There are five terms in an academic year:</a:t>
            </a:r>
            <a:br>
              <a:rPr lang="en" sz="1200">
                <a:solidFill>
                  <a:srgbClr val="000000"/>
                </a:solidFill>
              </a:rPr>
            </a:br>
            <a:r>
              <a:rPr lang="en" sz="1200">
                <a:solidFill>
                  <a:srgbClr val="000000"/>
                </a:solidFill>
              </a:rPr>
              <a:t> Fall; Interim; Spring; Summer 1; Summer 2.</a:t>
            </a:r>
            <a:endParaRPr sz="1200">
              <a:solidFill>
                <a:srgbClr val="000000"/>
              </a:solidFill>
            </a:endParaRPr>
          </a:p>
          <a:p>
            <a:pPr marL="914400" lvl="1" indent="-304800" algn="l" rtl="0">
              <a:spcBef>
                <a:spcPts val="0"/>
              </a:spcBef>
              <a:spcAft>
                <a:spcPts val="0"/>
              </a:spcAft>
              <a:buClr>
                <a:srgbClr val="000000"/>
              </a:buClr>
              <a:buSzPts val="1200"/>
              <a:buAutoNum type="alphaLcPeriod"/>
            </a:pPr>
            <a:r>
              <a:rPr lang="en" sz="1200">
                <a:solidFill>
                  <a:srgbClr val="000000"/>
                </a:solidFill>
              </a:rPr>
              <a:t>Each step indicates the term in which the students complete that attribute.</a:t>
            </a:r>
            <a:br>
              <a:rPr lang="en" sz="1200">
                <a:solidFill>
                  <a:srgbClr val="000000"/>
                </a:solidFill>
              </a:rPr>
            </a:br>
            <a:endParaRPr sz="1200">
              <a:solidFill>
                <a:srgbClr val="000000"/>
              </a:solidFill>
            </a:endParaRPr>
          </a:p>
          <a:p>
            <a:pPr marL="457200" lvl="0" indent="-304800" algn="l" rtl="0">
              <a:lnSpc>
                <a:spcPct val="100000"/>
              </a:lnSpc>
              <a:spcBef>
                <a:spcPts val="0"/>
              </a:spcBef>
              <a:spcAft>
                <a:spcPts val="0"/>
              </a:spcAft>
              <a:buClr>
                <a:srgbClr val="000000"/>
              </a:buClr>
              <a:buSzPts val="1200"/>
              <a:buAutoNum type="arabicPeriod"/>
            </a:pPr>
            <a:r>
              <a:rPr lang="en" sz="1200">
                <a:solidFill>
                  <a:srgbClr val="000000"/>
                </a:solidFill>
              </a:rPr>
              <a:t>The fall semesters are numbered 1 = fall 1st year,  6 = fall sophomore year, 11 = fall junior year, 16 = fall senior year.</a:t>
            </a:r>
            <a:endParaRPr sz="12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264925" y="662323"/>
            <a:ext cx="7242600" cy="61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Completion of GM 1 by Major Division</a:t>
            </a:r>
            <a:endParaRPr sz="2400"/>
          </a:p>
        </p:txBody>
      </p:sp>
      <p:pic>
        <p:nvPicPr>
          <p:cNvPr id="111" name="Google Shape;111;p20"/>
          <p:cNvPicPr preferRelativeResize="0"/>
          <p:nvPr/>
        </p:nvPicPr>
        <p:blipFill rotWithShape="1">
          <a:blip r:embed="rId3">
            <a:alphaModFix/>
          </a:blip>
          <a:srcRect l="601" t="1261" r="867" b="1717"/>
          <a:stretch/>
        </p:blipFill>
        <p:spPr>
          <a:xfrm>
            <a:off x="802225" y="1521450"/>
            <a:ext cx="6167950" cy="4554924"/>
          </a:xfrm>
          <a:prstGeom prst="rect">
            <a:avLst/>
          </a:prstGeom>
          <a:noFill/>
          <a:ln>
            <a:noFill/>
          </a:ln>
          <a:effectLst>
            <a:outerShdw blurRad="57150" dist="19050" dir="5400000" algn="bl" rotWithShape="0">
              <a:srgbClr val="000000">
                <a:alpha val="50000"/>
              </a:srgbClr>
            </a:outerShdw>
          </a:effectLst>
        </p:spPr>
      </p:pic>
      <p:sp>
        <p:nvSpPr>
          <p:cNvPr id="112" name="Google Shape;112;p20"/>
          <p:cNvSpPr txBox="1"/>
          <p:nvPr/>
        </p:nvSpPr>
        <p:spPr>
          <a:xfrm>
            <a:off x="802225" y="6276650"/>
            <a:ext cx="6168000" cy="7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1 = fall 1st year,  6 = fall sophomore year, 11 = fall junior year, 16 = fall senior year</a:t>
            </a:r>
            <a:endParaRPr sz="1200"/>
          </a:p>
          <a:p>
            <a:pPr marL="0" lvl="0" indent="0" algn="l" rtl="0">
              <a:spcBef>
                <a:spcPts val="0"/>
              </a:spcBef>
              <a:spcAft>
                <a:spcPts val="0"/>
              </a:spcAft>
              <a:buNone/>
            </a:pPr>
            <a:r>
              <a:rPr lang="en" sz="1200"/>
              <a:t>   </a:t>
            </a:r>
            <a:endParaRPr sz="1200"/>
          </a:p>
        </p:txBody>
      </p:sp>
      <p:sp>
        <p:nvSpPr>
          <p:cNvPr id="113" name="Google Shape;113;p20"/>
          <p:cNvSpPr txBox="1"/>
          <p:nvPr/>
        </p:nvSpPr>
        <p:spPr>
          <a:xfrm>
            <a:off x="514075" y="6840800"/>
            <a:ext cx="6744300" cy="11199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By the fall semester of junior year, 60 to 80% of students have completed the GM 1 depending on major.</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Char char="●"/>
            </a:pPr>
            <a:r>
              <a:rPr lang="en" sz="1200"/>
              <a:t>Engineering majors lag behind other majors mostly due to the limited number of electives they can take during the first two years.</a:t>
            </a:r>
            <a:endParaRPr sz="12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264925" y="698823"/>
            <a:ext cx="7242600" cy="6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Completion of GM 2 by Major Division</a:t>
            </a:r>
            <a:endParaRPr sz="2400"/>
          </a:p>
        </p:txBody>
      </p:sp>
      <p:sp>
        <p:nvSpPr>
          <p:cNvPr id="119" name="Google Shape;119;p21"/>
          <p:cNvSpPr txBox="1"/>
          <p:nvPr/>
        </p:nvSpPr>
        <p:spPr>
          <a:xfrm>
            <a:off x="802225" y="7011650"/>
            <a:ext cx="5806200" cy="10332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Similar to GM 1, 60% to 80% of students finish the GM 2 requirement by fall semester of junior year.</a:t>
            </a:r>
            <a:endParaRPr sz="1200"/>
          </a:p>
          <a:p>
            <a:pPr marL="457200" lvl="0" indent="0" algn="l" rtl="0">
              <a:spcBef>
                <a:spcPts val="0"/>
              </a:spcBef>
              <a:spcAft>
                <a:spcPts val="0"/>
              </a:spcAft>
              <a:buNone/>
            </a:pPr>
            <a:endParaRPr/>
          </a:p>
        </p:txBody>
      </p:sp>
      <p:pic>
        <p:nvPicPr>
          <p:cNvPr id="120" name="Google Shape;120;p21"/>
          <p:cNvPicPr preferRelativeResize="0"/>
          <p:nvPr/>
        </p:nvPicPr>
        <p:blipFill>
          <a:blip r:embed="rId3">
            <a:alphaModFix/>
          </a:blip>
          <a:stretch>
            <a:fillRect/>
          </a:stretch>
        </p:blipFill>
        <p:spPr>
          <a:xfrm>
            <a:off x="740300" y="1601700"/>
            <a:ext cx="6291799" cy="4718849"/>
          </a:xfrm>
          <a:prstGeom prst="rect">
            <a:avLst/>
          </a:prstGeom>
          <a:noFill/>
          <a:ln>
            <a:noFill/>
          </a:ln>
          <a:effectLst>
            <a:outerShdw blurRad="57150" dist="19050" dir="5400000" algn="bl" rotWithShape="0">
              <a:srgbClr val="000000">
                <a:alpha val="50000"/>
              </a:srgbClr>
            </a:outerShdw>
          </a:effectLst>
        </p:spPr>
      </p:pic>
      <p:sp>
        <p:nvSpPr>
          <p:cNvPr id="121" name="Google Shape;121;p21"/>
          <p:cNvSpPr txBox="1"/>
          <p:nvPr/>
        </p:nvSpPr>
        <p:spPr>
          <a:xfrm>
            <a:off x="802225" y="6276650"/>
            <a:ext cx="6168000" cy="7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1 = fall 1st year,  6 = fall sophomore year, 11 = fall junior year, 16 = fall senior year</a:t>
            </a:r>
            <a:endParaRPr sz="1200"/>
          </a:p>
          <a:p>
            <a:pPr marL="0" lvl="0" indent="0" algn="l" rtl="0">
              <a:spcBef>
                <a:spcPts val="0"/>
              </a:spcBef>
              <a:spcAft>
                <a:spcPts val="0"/>
              </a:spcAft>
              <a:buNone/>
            </a:pPr>
            <a:r>
              <a:rPr lang="en" sz="1200"/>
              <a:t>   </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2700" y="725973"/>
            <a:ext cx="72426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Completion of NS 1 by Major Division</a:t>
            </a:r>
            <a:endParaRPr sz="2400"/>
          </a:p>
        </p:txBody>
      </p:sp>
      <p:sp>
        <p:nvSpPr>
          <p:cNvPr id="127" name="Google Shape;127;p22"/>
          <p:cNvSpPr txBox="1"/>
          <p:nvPr/>
        </p:nvSpPr>
        <p:spPr>
          <a:xfrm>
            <a:off x="781050" y="6267050"/>
            <a:ext cx="5967300" cy="7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1 = fall 1st year,  6 = fall sophomore year, 11 = fall junior year, 16 = fall senior year</a:t>
            </a:r>
            <a:endParaRPr sz="1200"/>
          </a:p>
        </p:txBody>
      </p:sp>
      <p:sp>
        <p:nvSpPr>
          <p:cNvPr id="128" name="Google Shape;128;p22"/>
          <p:cNvSpPr txBox="1"/>
          <p:nvPr/>
        </p:nvSpPr>
        <p:spPr>
          <a:xfrm>
            <a:off x="726063" y="6922800"/>
            <a:ext cx="6320400" cy="15045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For H and SS majors, almost 80% have fulfilled the NS 1 by the end of their first year and over 90% by the end of sophomore year.</a:t>
            </a:r>
            <a:endParaRPr sz="1200"/>
          </a:p>
          <a:p>
            <a:pPr marL="457200" lvl="0" indent="0" algn="l" rtl="0">
              <a:spcBef>
                <a:spcPts val="0"/>
              </a:spcBef>
              <a:spcAft>
                <a:spcPts val="0"/>
              </a:spcAft>
              <a:buNone/>
            </a:pPr>
            <a:endParaRPr/>
          </a:p>
          <a:p>
            <a:pPr marL="457200" lvl="0" indent="0" algn="l" rtl="0">
              <a:spcBef>
                <a:spcPts val="0"/>
              </a:spcBef>
              <a:spcAft>
                <a:spcPts val="0"/>
              </a:spcAft>
              <a:buNone/>
            </a:pPr>
            <a:endParaRPr/>
          </a:p>
        </p:txBody>
      </p:sp>
      <p:pic>
        <p:nvPicPr>
          <p:cNvPr id="129" name="Google Shape;129;p22"/>
          <p:cNvPicPr preferRelativeResize="0"/>
          <p:nvPr/>
        </p:nvPicPr>
        <p:blipFill>
          <a:blip r:embed="rId3">
            <a:alphaModFix/>
          </a:blip>
          <a:stretch>
            <a:fillRect/>
          </a:stretch>
        </p:blipFill>
        <p:spPr>
          <a:xfrm>
            <a:off x="1024164" y="1973926"/>
            <a:ext cx="5724174" cy="4293125"/>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3908</Words>
  <Application>Microsoft Office PowerPoint</Application>
  <PresentationFormat>Custom</PresentationFormat>
  <Paragraphs>409</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Simple Light</vt:lpstr>
      <vt:lpstr> Findings of the Common Course of Study Review September 2019 - December 2020 (Updated January 2021) </vt:lpstr>
      <vt:lpstr>Table of Contents</vt:lpstr>
      <vt:lpstr>Thank You!</vt:lpstr>
      <vt:lpstr> Faculty Survey Jan 17 - Feb 2, 2020 (Nmax = 129)</vt:lpstr>
      <vt:lpstr>Student Survey Jan 27 - Feb 9, 2020 (Nmax = 606)</vt:lpstr>
      <vt:lpstr>Data from the Office of Institutional Research and the Registrar’s Office</vt:lpstr>
      <vt:lpstr>Completion of GM 1 by Major Division</vt:lpstr>
      <vt:lpstr>Completion of GM 2 by Major Division</vt:lpstr>
      <vt:lpstr>Completion of NS 1 by Major Division</vt:lpstr>
      <vt:lpstr>Completion of NS 2 or STSC by Major Division</vt:lpstr>
      <vt:lpstr>Takeaways from NS 2 and STSC</vt:lpstr>
      <vt:lpstr>Completion of HUM and SS by Major Division</vt:lpstr>
      <vt:lpstr>Takeaways from HUM and SS</vt:lpstr>
      <vt:lpstr>  How Many Courses at Lafayette Have Multiple Attributes? </vt:lpstr>
      <vt:lpstr>Focused Conversations</vt:lpstr>
      <vt:lpstr>  Focused Conversation: “Dear Lafayette College”</vt:lpstr>
      <vt:lpstr>  Focused Conversation:  First-Generation Students</vt:lpstr>
      <vt:lpstr>  Focused Conversation: International Students</vt:lpstr>
      <vt:lpstr>  Focused Conversation: Posse Students</vt:lpstr>
      <vt:lpstr>  Focused Conversation: Student Athletes</vt:lpstr>
      <vt:lpstr>Focused Conversation: Student Government</vt:lpstr>
      <vt:lpstr>  Focused Conversation: Office of Advising</vt:lpstr>
      <vt:lpstr>  Focused Conversation: Registrar’s Office</vt:lpstr>
      <vt:lpstr>  Focused Conversation: Skillman Library</vt:lpstr>
      <vt:lpstr>  Focused Conversation: Africana Studies</vt:lpstr>
      <vt:lpstr>  Focused Conversation: Arts</vt:lpstr>
      <vt:lpstr>Focused Conversation: College Writing Program</vt:lpstr>
      <vt:lpstr>Focused Conversation: First-Year Seminar Program</vt:lpstr>
      <vt:lpstr>Focused Conversation: Department of  Foreign Languages and Literatures</vt:lpstr>
      <vt:lpstr>  Focused Conversation: Women’s, Gender, And Sexuality Studies Program</vt:lpstr>
      <vt:lpstr>  Core Curricula at Lafayette’s Comparison Schools: Overview</vt:lpstr>
      <vt:lpstr>Core Curricula at Lafayette’s Comparison Schools: Schools  By Name</vt:lpstr>
      <vt:lpstr>Core Curricula at Lafayette’s Comparison Schools: Further Reading</vt:lpstr>
      <vt:lpstr>  Open Meeting for Faculty and Staff</vt:lpstr>
      <vt:lpstr>  Open Meeting for Students</vt:lpstr>
      <vt:lpstr>Findings of the Common Course of Study Review September 2019 - December 2020  Comments?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of the Common Course of Study Review September 2019 - December 2020 (Updated January 2021)</dc:title>
  <dc:creator>Markus Dubischar</dc:creator>
  <cp:lastModifiedBy>Windows User</cp:lastModifiedBy>
  <cp:revision>2</cp:revision>
  <dcterms:modified xsi:type="dcterms:W3CDTF">2021-01-25T16:13:37Z</dcterms:modified>
</cp:coreProperties>
</file>